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73" r:id="rId15"/>
    <p:sldId id="269"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017" autoAdjust="0"/>
  </p:normalViewPr>
  <p:slideViewPr>
    <p:cSldViewPr>
      <p:cViewPr varScale="1">
        <p:scale>
          <a:sx n="103" d="100"/>
          <a:sy n="103" d="100"/>
        </p:scale>
        <p:origin x="-1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137234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403280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51375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107772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289689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222146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304723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77983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54755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359112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4CD52-43B6-44E3-919E-B696CA87FB0C}" type="datetimeFigureOut">
              <a:rPr lang="en-GB" smtClean="0"/>
              <a:pPr/>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EB631A-20F2-48B6-A971-55B8608BDF5F}" type="slidenum">
              <a:rPr lang="en-GB" smtClean="0"/>
              <a:pPr/>
              <a:t>‹#›</a:t>
            </a:fld>
            <a:endParaRPr lang="en-GB"/>
          </a:p>
        </p:txBody>
      </p:sp>
    </p:spTree>
    <p:extLst>
      <p:ext uri="{BB962C8B-B14F-4D97-AF65-F5344CB8AC3E}">
        <p14:creationId xmlns:p14="http://schemas.microsoft.com/office/powerpoint/2010/main" val="201752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4CD52-43B6-44E3-919E-B696CA87FB0C}" type="datetimeFigureOut">
              <a:rPr lang="en-GB" smtClean="0"/>
              <a:pPr/>
              <a:t>10/01/2013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B631A-20F2-48B6-A971-55B8608BDF5F}" type="slidenum">
              <a:rPr lang="en-GB" smtClean="0"/>
              <a:pPr/>
              <a:t>‹#›</a:t>
            </a:fld>
            <a:endParaRPr lang="en-GB"/>
          </a:p>
        </p:txBody>
      </p:sp>
    </p:spTree>
    <p:extLst>
      <p:ext uri="{BB962C8B-B14F-4D97-AF65-F5344CB8AC3E}">
        <p14:creationId xmlns:p14="http://schemas.microsoft.com/office/powerpoint/2010/main" val="167879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ridgendthemovie.com/trailer.php" TargetMode="External"/><Relationship Id="rId2" Type="http://schemas.openxmlformats.org/officeDocument/2006/relationships/hyperlink" Target="http://www.youtube.com/watch?v=Ora1Rnh9hb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4" descr="http://img.thesun.co.uk/multimedia/archive/00695/RSNF3166I-580_695121a.jpg"/>
          <p:cNvPicPr>
            <a:picLocks noChangeAspect="1" noChangeArrowheads="1"/>
          </p:cNvPicPr>
          <p:nvPr/>
        </p:nvPicPr>
        <p:blipFill>
          <a:blip r:embed="rId2" cstate="print"/>
          <a:srcRect/>
          <a:stretch>
            <a:fillRect/>
          </a:stretch>
        </p:blipFill>
        <p:spPr bwMode="auto">
          <a:xfrm>
            <a:off x="5819601" y="44624"/>
            <a:ext cx="3288903" cy="4248472"/>
          </a:xfrm>
          <a:prstGeom prst="rect">
            <a:avLst/>
          </a:prstGeom>
          <a:noFill/>
        </p:spPr>
      </p:pic>
      <p:sp>
        <p:nvSpPr>
          <p:cNvPr id="5" name="Rectangle 4"/>
          <p:cNvSpPr/>
          <p:nvPr/>
        </p:nvSpPr>
        <p:spPr>
          <a:xfrm>
            <a:off x="611560" y="4653136"/>
            <a:ext cx="8136904" cy="204360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4866679"/>
            <a:ext cx="7772400" cy="1470025"/>
          </a:xfrm>
        </p:spPr>
        <p:txBody>
          <a:bodyPr>
            <a:normAutofit fontScale="90000"/>
          </a:bodyPr>
          <a:lstStyle/>
          <a:p>
            <a:r>
              <a:rPr lang="en-GB" dirty="0"/>
              <a:t>Bridgend suicides: Media reporting &amp; lessons learned</a:t>
            </a:r>
            <a:br>
              <a:rPr lang="en-GB" dirty="0"/>
            </a:br>
            <a:endParaRPr lang="en-GB" dirty="0"/>
          </a:p>
        </p:txBody>
      </p:sp>
      <p:sp>
        <p:nvSpPr>
          <p:cNvPr id="3" name="Subtitle 2"/>
          <p:cNvSpPr>
            <a:spLocks noGrp="1"/>
          </p:cNvSpPr>
          <p:nvPr>
            <p:ph type="subTitle" idx="1"/>
          </p:nvPr>
        </p:nvSpPr>
        <p:spPr>
          <a:xfrm>
            <a:off x="1115616" y="6046440"/>
            <a:ext cx="6400800" cy="766936"/>
          </a:xfrm>
        </p:spPr>
        <p:txBody>
          <a:bodyPr/>
          <a:lstStyle/>
          <a:p>
            <a:r>
              <a:rPr lang="en-GB" dirty="0" smtClean="0">
                <a:solidFill>
                  <a:schemeClr val="tx2">
                    <a:lumMod val="75000"/>
                  </a:schemeClr>
                </a:solidFill>
              </a:rPr>
              <a:t>Daniel Lewis &amp; Tomas Griffiths</a:t>
            </a:r>
            <a:endParaRPr lang="en-GB" dirty="0">
              <a:solidFill>
                <a:schemeClr val="tx2">
                  <a:lumMod val="75000"/>
                </a:schemeClr>
              </a:solidFill>
            </a:endParaRPr>
          </a:p>
        </p:txBody>
      </p:sp>
      <p:pic>
        <p:nvPicPr>
          <p:cNvPr id="8198" name="Picture 6" descr="http://i.thisis.co.uk/275520/article/images/htfp/http___www.holdthefrontpage.co.uk_images4_southwalessuicide.jpg"/>
          <p:cNvPicPr>
            <a:picLocks noChangeAspect="1" noChangeArrowheads="1"/>
          </p:cNvPicPr>
          <p:nvPr/>
        </p:nvPicPr>
        <p:blipFill>
          <a:blip r:embed="rId3" cstate="print"/>
          <a:srcRect/>
          <a:stretch>
            <a:fillRect/>
          </a:stretch>
        </p:blipFill>
        <p:spPr bwMode="auto">
          <a:xfrm>
            <a:off x="2390378" y="908720"/>
            <a:ext cx="3333750" cy="3362326"/>
          </a:xfrm>
          <a:prstGeom prst="rect">
            <a:avLst/>
          </a:prstGeom>
          <a:noFill/>
        </p:spPr>
      </p:pic>
      <p:pic>
        <p:nvPicPr>
          <p:cNvPr id="8200" name="Picture 8" descr="http://img.thesun.co.uk/multimedia/archive/00423/SNN2419XX180_423978a.jpg"/>
          <p:cNvPicPr>
            <a:picLocks noChangeAspect="1" noChangeArrowheads="1"/>
          </p:cNvPicPr>
          <p:nvPr/>
        </p:nvPicPr>
        <p:blipFill>
          <a:blip r:embed="rId4" cstate="print"/>
          <a:srcRect/>
          <a:stretch>
            <a:fillRect/>
          </a:stretch>
        </p:blipFill>
        <p:spPr bwMode="auto">
          <a:xfrm>
            <a:off x="179512" y="1556792"/>
            <a:ext cx="2125676" cy="2952328"/>
          </a:xfrm>
          <a:prstGeom prst="rect">
            <a:avLst/>
          </a:prstGeom>
          <a:noFill/>
        </p:spPr>
      </p:pic>
    </p:spTree>
    <p:extLst>
      <p:ext uri="{BB962C8B-B14F-4D97-AF65-F5344CB8AC3E}">
        <p14:creationId xmlns:p14="http://schemas.microsoft.com/office/powerpoint/2010/main" val="54077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229600" cy="4525963"/>
          </a:xfrm>
        </p:spPr>
        <p:txBody>
          <a:bodyPr>
            <a:normAutofit/>
          </a:bodyPr>
          <a:lstStyle/>
          <a:p>
            <a:pPr lvl="0" algn="just"/>
            <a:r>
              <a:rPr lang="en-GB" sz="2000" b="1" dirty="0" smtClean="0">
                <a:solidFill>
                  <a:schemeClr val="bg1"/>
                </a:solidFill>
              </a:rPr>
              <a:t>Editors faced with difficult judgements at critical times should avoid causing unintended offence or exposure to accusations of insensitivity</a:t>
            </a:r>
            <a:r>
              <a:rPr lang="en-GB" sz="2000" dirty="0" smtClean="0">
                <a:solidFill>
                  <a:schemeClr val="bg1"/>
                </a:solidFill>
              </a:rPr>
              <a:t> – </a:t>
            </a:r>
            <a:r>
              <a:rPr lang="en-GB" sz="2000" i="1" dirty="0" smtClean="0">
                <a:solidFill>
                  <a:schemeClr val="bg1"/>
                </a:solidFill>
              </a:rPr>
              <a:t>PCC, March 2009. </a:t>
            </a:r>
          </a:p>
          <a:p>
            <a:pPr lvl="0" algn="just"/>
            <a:endParaRPr lang="en-GB" sz="2000" i="1" dirty="0" smtClean="0">
              <a:solidFill>
                <a:schemeClr val="bg1"/>
              </a:solidFill>
            </a:endParaRPr>
          </a:p>
          <a:p>
            <a:pPr lvl="0" algn="just"/>
            <a:r>
              <a:rPr lang="en-GB" sz="2000" dirty="0" smtClean="0">
                <a:solidFill>
                  <a:schemeClr val="bg1"/>
                </a:solidFill>
              </a:rPr>
              <a:t>The PCC make clear in its ruling on the Choose Life VS Daily Sport complaint that </a:t>
            </a:r>
            <a:r>
              <a:rPr lang="en-GB" sz="2000" b="1" dirty="0" smtClean="0">
                <a:solidFill>
                  <a:schemeClr val="bg1"/>
                </a:solidFill>
              </a:rPr>
              <a:t>"the Code does not seek to prevent a newspaper reporting on the general subject of suicide, or investigating a pattern of suicides, in a manner that serves the public interest." </a:t>
            </a:r>
          </a:p>
          <a:p>
            <a:endParaRPr lang="en-GB" sz="2000" dirty="0" smtClean="0">
              <a:solidFill>
                <a:schemeClr val="bg1"/>
              </a:solidFill>
            </a:endParaRPr>
          </a:p>
          <a:p>
            <a:r>
              <a:rPr lang="en-GB" sz="2000" dirty="0" smtClean="0">
                <a:solidFill>
                  <a:schemeClr val="bg1"/>
                </a:solidFill>
              </a:rPr>
              <a:t>...though in this particular case, The PCC censured Daily Sport for “glamorising suicide” after the newspaper published an article entitled "Top yourself tourism“ – listing Britain’s top suicide hotspots. </a:t>
            </a:r>
            <a:endParaRPr lang="en-GB" sz="2000"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755576" y="5229200"/>
            <a:ext cx="4391025" cy="704850"/>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5940152" y="4869160"/>
            <a:ext cx="2756092"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GB" b="1" dirty="0" smtClean="0">
                <a:solidFill>
                  <a:schemeClr val="bg1"/>
                </a:solidFill>
              </a:rPr>
              <a:t>PCC  Editors’ Code of Practice- (5) Intrusion into grief or shock</a:t>
            </a:r>
            <a:br>
              <a:rPr lang="en-GB" b="1" dirty="0" smtClean="0">
                <a:solidFill>
                  <a:schemeClr val="bg1"/>
                </a:solidFill>
              </a:rPr>
            </a:br>
            <a:endParaRPr lang="en-GB" dirty="0"/>
          </a:p>
        </p:txBody>
      </p:sp>
      <p:sp>
        <p:nvSpPr>
          <p:cNvPr id="3" name="Content Placeholder 2"/>
          <p:cNvSpPr>
            <a:spLocks noGrp="1"/>
          </p:cNvSpPr>
          <p:nvPr>
            <p:ph idx="1"/>
          </p:nvPr>
        </p:nvSpPr>
        <p:spPr>
          <a:xfrm>
            <a:off x="590872" y="2215405"/>
            <a:ext cx="8229600" cy="4525963"/>
          </a:xfrm>
        </p:spPr>
        <p:txBody>
          <a:bodyPr>
            <a:normAutofit/>
          </a:bodyPr>
          <a:lstStyle/>
          <a:p>
            <a:pPr>
              <a:buNone/>
            </a:pPr>
            <a:r>
              <a:rPr lang="en-GB" sz="2300" dirty="0" smtClean="0">
                <a:solidFill>
                  <a:schemeClr val="tx2">
                    <a:lumMod val="40000"/>
                    <a:lumOff val="60000"/>
                  </a:schemeClr>
                </a:solidFill>
              </a:rPr>
              <a:t/>
            </a:r>
            <a:br>
              <a:rPr lang="en-GB" sz="2300" dirty="0" smtClean="0">
                <a:solidFill>
                  <a:schemeClr val="tx2">
                    <a:lumMod val="40000"/>
                    <a:lumOff val="60000"/>
                  </a:schemeClr>
                </a:solidFill>
              </a:rPr>
            </a:br>
            <a:r>
              <a:rPr lang="en-GB" sz="2300" dirty="0" smtClean="0">
                <a:solidFill>
                  <a:srgbClr val="58E0F2"/>
                </a:solidFill>
              </a:rPr>
              <a:t>i) In cases involving personal grief or shock, enquiries and approaches must be made with sympathy and discretion and publication handled sensitively. This should not restrict the right to report legal proceedings, such as inquests.</a:t>
            </a:r>
          </a:p>
          <a:p>
            <a:pPr>
              <a:buNone/>
            </a:pPr>
            <a:endParaRPr lang="en-GB" sz="2300" dirty="0" smtClean="0">
              <a:solidFill>
                <a:srgbClr val="58E0F2"/>
              </a:solidFill>
            </a:endParaRPr>
          </a:p>
          <a:p>
            <a:pPr>
              <a:buNone/>
            </a:pPr>
            <a:r>
              <a:rPr lang="en-GB" sz="2300" dirty="0" smtClean="0">
                <a:solidFill>
                  <a:srgbClr val="58E0F2"/>
                </a:solidFill>
              </a:rPr>
              <a:t>     ii) When reporting suicide, care should be taken to avoid excessive detail about the method used</a:t>
            </a:r>
            <a:r>
              <a:rPr lang="en-GB" sz="2300" dirty="0" smtClean="0">
                <a:solidFill>
                  <a:schemeClr val="tx2">
                    <a:lumMod val="40000"/>
                    <a:lumOff val="60000"/>
                  </a:schemeClr>
                </a:solidFill>
              </a:rPr>
              <a:t>.</a:t>
            </a:r>
            <a:endParaRPr lang="en-GB" sz="2300"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r>
              <a:rPr lang="en-GB" dirty="0" smtClean="0">
                <a:solidFill>
                  <a:srgbClr val="002060"/>
                </a:solidFill>
              </a:rPr>
              <a:t>Case Studies – Lessons learned?</a:t>
            </a:r>
            <a:endParaRPr lang="en-GB" dirty="0">
              <a:solidFill>
                <a:srgbClr val="00206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94702"/>
            <a:ext cx="4968552" cy="89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193" y="1852203"/>
            <a:ext cx="493994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894702"/>
            <a:ext cx="2592288" cy="132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92" y="3501256"/>
            <a:ext cx="603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941168"/>
            <a:ext cx="4968552" cy="122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5597453"/>
            <a:ext cx="3054868" cy="108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692" y="6236135"/>
            <a:ext cx="5424388" cy="44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2420888"/>
            <a:ext cx="3456384" cy="1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5936" y="4038916"/>
            <a:ext cx="4075847" cy="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520" y="4038916"/>
            <a:ext cx="3379985" cy="83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4088" y="4524958"/>
            <a:ext cx="3344501" cy="78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7544" y="2445171"/>
            <a:ext cx="4322440" cy="98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Case study 1 – Jacintha Saldanha</a:t>
            </a:r>
            <a:endParaRPr lang="en-GB" dirty="0">
              <a:solidFill>
                <a:schemeClr val="bg1"/>
              </a:solidFill>
            </a:endParaRPr>
          </a:p>
        </p:txBody>
      </p:sp>
      <p:sp>
        <p:nvSpPr>
          <p:cNvPr id="3" name="Content Placeholder 2"/>
          <p:cNvSpPr>
            <a:spLocks noGrp="1"/>
          </p:cNvSpPr>
          <p:nvPr>
            <p:ph idx="1"/>
          </p:nvPr>
        </p:nvSpPr>
        <p:spPr>
          <a:xfrm>
            <a:off x="457200" y="1855365"/>
            <a:ext cx="8229600" cy="3517851"/>
          </a:xfrm>
        </p:spPr>
        <p:txBody>
          <a:bodyPr>
            <a:normAutofit/>
          </a:bodyPr>
          <a:lstStyle/>
          <a:p>
            <a:r>
              <a:rPr lang="en-US" sz="2000" dirty="0">
                <a:solidFill>
                  <a:schemeClr val="bg1"/>
                </a:solidFill>
              </a:rPr>
              <a:t>Lorna </a:t>
            </a:r>
            <a:r>
              <a:rPr lang="en-US" sz="2000" dirty="0" smtClean="0">
                <a:solidFill>
                  <a:schemeClr val="bg1"/>
                </a:solidFill>
              </a:rPr>
              <a:t>Fraser, the Samaritan's media adviser on the reporting of suicide, said coverage of </a:t>
            </a:r>
            <a:r>
              <a:rPr lang="en-US" sz="2000" dirty="0" err="1" smtClean="0">
                <a:solidFill>
                  <a:schemeClr val="bg1"/>
                </a:solidFill>
              </a:rPr>
              <a:t>Saldanha's</a:t>
            </a:r>
            <a:r>
              <a:rPr lang="en-US" sz="2000" dirty="0" smtClean="0">
                <a:solidFill>
                  <a:schemeClr val="bg1"/>
                </a:solidFill>
              </a:rPr>
              <a:t> death so far had been "fairly </a:t>
            </a:r>
            <a:r>
              <a:rPr lang="en-US" sz="2000" dirty="0">
                <a:solidFill>
                  <a:schemeClr val="bg1"/>
                </a:solidFill>
              </a:rPr>
              <a:t>responsible" – but warned that the mass coverage could have a detrimental impact on vulnerable people.</a:t>
            </a:r>
          </a:p>
          <a:p>
            <a:r>
              <a:rPr lang="en-US" sz="2000" dirty="0">
                <a:solidFill>
                  <a:schemeClr val="bg1"/>
                </a:solidFill>
              </a:rPr>
              <a:t>"It's such a high-profile case that </a:t>
            </a:r>
            <a:r>
              <a:rPr lang="en-US" sz="2000" dirty="0" smtClean="0">
                <a:solidFill>
                  <a:schemeClr val="bg1"/>
                </a:solidFill>
              </a:rPr>
              <a:t>there's </a:t>
            </a:r>
            <a:r>
              <a:rPr lang="en-US" sz="2000" dirty="0">
                <a:solidFill>
                  <a:schemeClr val="bg1"/>
                </a:solidFill>
              </a:rPr>
              <a:t>a great risk of the media going out and focusing on the detail [of the suicide]," </a:t>
            </a:r>
            <a:endParaRPr lang="en-US" sz="2000" dirty="0" smtClean="0">
              <a:solidFill>
                <a:schemeClr val="bg1"/>
              </a:solidFill>
            </a:endParaRPr>
          </a:p>
          <a:p>
            <a:r>
              <a:rPr lang="en-US" sz="2000" dirty="0" smtClean="0">
                <a:solidFill>
                  <a:schemeClr val="bg1"/>
                </a:solidFill>
              </a:rPr>
              <a:t>"</a:t>
            </a:r>
            <a:r>
              <a:rPr lang="en-US" sz="2000" dirty="0">
                <a:solidFill>
                  <a:schemeClr val="bg1"/>
                </a:solidFill>
              </a:rPr>
              <a:t>In such a high-profile case with such a wide-ranging audience care needs to be taken to be reporting around the means of death because there will be vulnerable audiences involved. The cumulative effect of such mass coverage is a risk in terms of potential copycat </a:t>
            </a:r>
            <a:r>
              <a:rPr lang="en-US" sz="2000" dirty="0" smtClean="0">
                <a:solidFill>
                  <a:schemeClr val="bg1"/>
                </a:solidFill>
              </a:rPr>
              <a:t>behavior."</a:t>
            </a:r>
            <a:endParaRPr lang="en-US" sz="2000" dirty="0">
              <a:solidFill>
                <a:schemeClr val="bg1"/>
              </a:solidFill>
            </a:endParaRPr>
          </a:p>
          <a:p>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US" sz="3500" b="1" dirty="0">
                <a:solidFill>
                  <a:schemeClr val="bg1">
                    <a:lumMod val="95000"/>
                  </a:schemeClr>
                </a:solidFill>
              </a:rPr>
              <a:t>Samaritans’ media briefing: Reporting on the death of nurse Jacintha Saldanha</a:t>
            </a:r>
            <a:r>
              <a:rPr lang="en-US" sz="2000" b="1" dirty="0">
                <a:solidFill>
                  <a:schemeClr val="bg1">
                    <a:lumMod val="95000"/>
                  </a:schemeClr>
                </a:solidFill>
              </a:rPr>
              <a:t/>
            </a:r>
            <a:br>
              <a:rPr lang="en-US" sz="2000" b="1" dirty="0">
                <a:solidFill>
                  <a:schemeClr val="bg1">
                    <a:lumMod val="95000"/>
                  </a:schemeClr>
                </a:solidFill>
              </a:rPr>
            </a:br>
            <a:r>
              <a:rPr lang="en-US" sz="2000" b="1" dirty="0">
                <a:solidFill>
                  <a:schemeClr val="bg1">
                    <a:lumMod val="95000"/>
                  </a:schemeClr>
                </a:solidFill>
              </a:rPr>
              <a:t/>
            </a:r>
            <a:br>
              <a:rPr lang="en-US" sz="2000" b="1" dirty="0">
                <a:solidFill>
                  <a:schemeClr val="bg1">
                    <a:lumMod val="95000"/>
                  </a:schemeClr>
                </a:solidFill>
              </a:rPr>
            </a:br>
            <a:endParaRPr lang="en-GB" sz="2000" dirty="0">
              <a:solidFill>
                <a:schemeClr val="bg1">
                  <a:lumMod val="95000"/>
                </a:schemeClr>
              </a:solidFill>
            </a:endParaRPr>
          </a:p>
        </p:txBody>
      </p:sp>
      <p:sp>
        <p:nvSpPr>
          <p:cNvPr id="3" name="Content Placeholder 2"/>
          <p:cNvSpPr>
            <a:spLocks noGrp="1"/>
          </p:cNvSpPr>
          <p:nvPr>
            <p:ph idx="1"/>
          </p:nvPr>
        </p:nvSpPr>
        <p:spPr>
          <a:xfrm>
            <a:off x="457200" y="1451917"/>
            <a:ext cx="8229600" cy="4641379"/>
          </a:xfrm>
        </p:spPr>
        <p:txBody>
          <a:bodyPr>
            <a:noAutofit/>
          </a:bodyPr>
          <a:lstStyle/>
          <a:p>
            <a:r>
              <a:rPr lang="en-US" sz="1600" dirty="0" smtClean="0">
                <a:solidFill>
                  <a:schemeClr val="bg1">
                    <a:lumMod val="95000"/>
                  </a:schemeClr>
                </a:solidFill>
              </a:rPr>
              <a:t>Avoid </a:t>
            </a:r>
            <a:r>
              <a:rPr lang="en-US" sz="1600" dirty="0">
                <a:solidFill>
                  <a:schemeClr val="bg1">
                    <a:lumMod val="95000"/>
                  </a:schemeClr>
                </a:solidFill>
              </a:rPr>
              <a:t>explicit details of the suicide method e.g. do not state where and how an individual took their own life or what material was used (ideally, don’t report the method of suicide at all).</a:t>
            </a:r>
          </a:p>
          <a:p>
            <a:r>
              <a:rPr lang="en-US" sz="1600" dirty="0">
                <a:solidFill>
                  <a:schemeClr val="bg1">
                    <a:lumMod val="95000"/>
                  </a:schemeClr>
                </a:solidFill>
              </a:rPr>
              <a:t>Do not portray a suicide quick, effective, painless or easy.</a:t>
            </a:r>
          </a:p>
          <a:p>
            <a:r>
              <a:rPr lang="en-US" sz="1600" dirty="0">
                <a:solidFill>
                  <a:schemeClr val="bg1">
                    <a:lumMod val="95000"/>
                  </a:schemeClr>
                </a:solidFill>
              </a:rPr>
              <a:t>Do not disclose the contents of any suicide note.</a:t>
            </a:r>
          </a:p>
          <a:p>
            <a:r>
              <a:rPr lang="en-US" sz="1600" dirty="0">
                <a:solidFill>
                  <a:schemeClr val="bg1">
                    <a:lumMod val="95000"/>
                  </a:schemeClr>
                </a:solidFill>
              </a:rPr>
              <a:t>Suicide is complex and seldom the result of a single factor, it is likely to have several inter-related causes.</a:t>
            </a:r>
          </a:p>
          <a:p>
            <a:r>
              <a:rPr lang="en-US" sz="1600" dirty="0">
                <a:solidFill>
                  <a:schemeClr val="bg1">
                    <a:lumMod val="95000"/>
                  </a:schemeClr>
                </a:solidFill>
              </a:rPr>
              <a:t>Remember that family, friends and colleagues who have been bereaved by suicide can be particularly affected by the reporting, as it may exacerbate their feelings of distress.</a:t>
            </a:r>
          </a:p>
          <a:p>
            <a:r>
              <a:rPr lang="en-US" sz="1600" dirty="0">
                <a:solidFill>
                  <a:schemeClr val="bg1">
                    <a:lumMod val="95000"/>
                  </a:schemeClr>
                </a:solidFill>
              </a:rPr>
              <a:t>Avoid the placement of stories on the front page or in large headlines to guard against </a:t>
            </a:r>
            <a:r>
              <a:rPr lang="en-US" sz="1600" dirty="0" err="1">
                <a:solidFill>
                  <a:schemeClr val="bg1">
                    <a:lumMod val="95000"/>
                  </a:schemeClr>
                </a:solidFill>
              </a:rPr>
              <a:t>sensationalising</a:t>
            </a:r>
            <a:r>
              <a:rPr lang="en-US" sz="1600" dirty="0">
                <a:solidFill>
                  <a:schemeClr val="bg1">
                    <a:lumMod val="95000"/>
                  </a:schemeClr>
                </a:solidFill>
              </a:rPr>
              <a:t> the story.</a:t>
            </a:r>
          </a:p>
          <a:p>
            <a:r>
              <a:rPr lang="en-US" sz="1600" dirty="0">
                <a:solidFill>
                  <a:schemeClr val="bg1">
                    <a:lumMod val="95000"/>
                  </a:schemeClr>
                </a:solidFill>
              </a:rPr>
              <a:t>Avoid presenting suicide as an appropriate way to cope with emotional crisis; it is an extreme and irreversible action.</a:t>
            </a:r>
          </a:p>
          <a:p>
            <a:r>
              <a:rPr lang="en-US" sz="1600" dirty="0">
                <a:solidFill>
                  <a:schemeClr val="bg1">
                    <a:lumMod val="95000"/>
                  </a:schemeClr>
                </a:solidFill>
              </a:rPr>
              <a:t>Where possible sensitively focus on the life achievements of the person and the wastefulness of their death.</a:t>
            </a:r>
          </a:p>
          <a:p>
            <a:r>
              <a:rPr lang="en-US" sz="1600" dirty="0">
                <a:solidFill>
                  <a:schemeClr val="bg1">
                    <a:lumMod val="95000"/>
                  </a:schemeClr>
                </a:solidFill>
              </a:rPr>
              <a:t>We would be grateful if you could include details of our helpline </a:t>
            </a:r>
            <a:r>
              <a:rPr lang="en-US" sz="1600" dirty="0" smtClean="0">
                <a:solidFill>
                  <a:schemeClr val="bg1">
                    <a:lumMod val="95000"/>
                  </a:schemeClr>
                </a:solidFill>
              </a:rPr>
              <a:t>service</a:t>
            </a:r>
          </a:p>
          <a:p>
            <a:r>
              <a:rPr lang="en-US" sz="1600" dirty="0" smtClean="0">
                <a:solidFill>
                  <a:schemeClr val="bg1">
                    <a:lumMod val="95000"/>
                  </a:schemeClr>
                </a:solidFill>
              </a:rPr>
              <a:t>We </a:t>
            </a:r>
            <a:r>
              <a:rPr lang="en-US" sz="1600" dirty="0">
                <a:solidFill>
                  <a:schemeClr val="bg1">
                    <a:lumMod val="95000"/>
                  </a:schemeClr>
                </a:solidFill>
              </a:rPr>
              <a:t>would also like to remind the media that both </a:t>
            </a:r>
            <a:r>
              <a:rPr lang="en-US" sz="1600" dirty="0" err="1">
                <a:solidFill>
                  <a:schemeClr val="bg1">
                    <a:lumMod val="95000"/>
                  </a:schemeClr>
                </a:solidFill>
              </a:rPr>
              <a:t>Ofcom</a:t>
            </a:r>
            <a:r>
              <a:rPr lang="en-US" sz="1600" dirty="0">
                <a:solidFill>
                  <a:schemeClr val="bg1">
                    <a:lumMod val="95000"/>
                  </a:schemeClr>
                </a:solidFill>
              </a:rPr>
              <a:t> and the PCC have clauses specifically relating to suicide reporting – a requirement that continues to apply when reporting on inquests.</a:t>
            </a:r>
            <a:br>
              <a:rPr lang="en-US" sz="1600" dirty="0">
                <a:solidFill>
                  <a:schemeClr val="bg1">
                    <a:lumMod val="95000"/>
                  </a:schemeClr>
                </a:solidFill>
              </a:rPr>
            </a:br>
            <a:endParaRPr lang="en-GB"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Case study 2 – Gary Speed</a:t>
            </a:r>
            <a:endParaRPr lang="en-GB" dirty="0">
              <a:solidFill>
                <a:schemeClr val="bg1"/>
              </a:solidFill>
            </a:endParaRPr>
          </a:p>
        </p:txBody>
      </p:sp>
      <p:sp>
        <p:nvSpPr>
          <p:cNvPr id="3" name="Content Placeholder 2"/>
          <p:cNvSpPr>
            <a:spLocks noGrp="1"/>
          </p:cNvSpPr>
          <p:nvPr>
            <p:ph idx="1"/>
          </p:nvPr>
        </p:nvSpPr>
        <p:spPr>
          <a:xfrm>
            <a:off x="457200" y="1600200"/>
            <a:ext cx="8229600" cy="5069160"/>
          </a:xfrm>
        </p:spPr>
        <p:txBody>
          <a:bodyPr>
            <a:normAutofit fontScale="85000" lnSpcReduction="10000"/>
          </a:bodyPr>
          <a:lstStyle/>
          <a:p>
            <a:pPr>
              <a:buNone/>
            </a:pPr>
            <a:r>
              <a:rPr lang="en-GB" i="1" dirty="0" smtClean="0">
                <a:solidFill>
                  <a:srgbClr val="00B0F0"/>
                </a:solidFill>
              </a:rPr>
              <a:t>“When reporting suicide, care should be taken to avoid excessive detail about the method used.”</a:t>
            </a:r>
          </a:p>
          <a:p>
            <a:pPr>
              <a:buNone/>
            </a:pPr>
            <a:endParaRPr lang="en-GB" sz="2400" i="1" dirty="0" smtClean="0">
              <a:solidFill>
                <a:schemeClr val="bg1"/>
              </a:solidFill>
            </a:endParaRPr>
          </a:p>
          <a:p>
            <a:pPr lvl="0"/>
            <a:r>
              <a:rPr lang="en-GB" sz="2400" dirty="0" smtClean="0">
                <a:solidFill>
                  <a:schemeClr val="bg1"/>
                </a:solidFill>
              </a:rPr>
              <a:t>The natural response from journalists is to find out exactly why he had taken his own life, though unlike with suicide reporting in the past, things seemed to be done differently. </a:t>
            </a:r>
          </a:p>
          <a:p>
            <a:pPr lvl="0">
              <a:buNone/>
            </a:pPr>
            <a:r>
              <a:rPr lang="en-GB" sz="2400" dirty="0" smtClean="0">
                <a:solidFill>
                  <a:schemeClr val="bg1"/>
                </a:solidFill>
              </a:rPr>
              <a:t> </a:t>
            </a:r>
          </a:p>
          <a:p>
            <a:pPr lvl="0"/>
            <a:r>
              <a:rPr lang="en-GB" sz="2400" dirty="0" smtClean="0">
                <a:solidFill>
                  <a:schemeClr val="bg1"/>
                </a:solidFill>
              </a:rPr>
              <a:t>While the public jumped on numerous bandwagons questioning – guessing – why he had committed suicide, the press instead decided to stick to the facts, being fully aware of the guidelines set out by the PCC.</a:t>
            </a:r>
          </a:p>
          <a:p>
            <a:pPr lvl="0"/>
            <a:endParaRPr lang="en-GB" sz="2400" dirty="0" smtClean="0">
              <a:solidFill>
                <a:schemeClr val="bg1"/>
              </a:solidFill>
            </a:endParaRPr>
          </a:p>
          <a:p>
            <a:r>
              <a:rPr lang="en-GB" sz="2400" dirty="0" smtClean="0">
                <a:solidFill>
                  <a:schemeClr val="bg1"/>
                </a:solidFill>
              </a:rPr>
              <a:t>the press were reporting the method the former Wales manager had used to end his life, but didn’t go into unnecessary detail. The press had rightfully respected the PCC guidelines and showed that they had learned lessons in arguably the biggest suicide story since the outbreak of the Bridgend suicides. </a:t>
            </a:r>
          </a:p>
          <a:p>
            <a:pPr lvl="0"/>
            <a:endParaRPr lang="en-GB" sz="2400" dirty="0" smtClean="0">
              <a:solidFill>
                <a:schemeClr val="bg1"/>
              </a:solidFill>
            </a:endParaRPr>
          </a:p>
          <a:p>
            <a:pPr>
              <a:buNone/>
            </a:pP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97494" y="188640"/>
            <a:ext cx="4042458" cy="2490614"/>
          </a:xfrm>
          <a:prstGeom prst="rect">
            <a:avLst/>
          </a:prstGeom>
          <a:noFill/>
          <a:ln w="9525">
            <a:noFill/>
            <a:miter lim="800000"/>
            <a:headEnd/>
            <a:tailEnd/>
          </a:ln>
        </p:spPr>
      </p:pic>
      <p:sp>
        <p:nvSpPr>
          <p:cNvPr id="5" name="TextBox 4"/>
          <p:cNvSpPr txBox="1"/>
          <p:nvPr/>
        </p:nvSpPr>
        <p:spPr>
          <a:xfrm>
            <a:off x="4211960" y="188640"/>
            <a:ext cx="4752528" cy="769441"/>
          </a:xfrm>
          <a:prstGeom prst="rect">
            <a:avLst/>
          </a:prstGeom>
          <a:noFill/>
        </p:spPr>
        <p:txBody>
          <a:bodyPr wrap="square" rtlCol="0">
            <a:spAutoFit/>
          </a:bodyPr>
          <a:lstStyle/>
          <a:p>
            <a:pPr algn="just"/>
            <a:r>
              <a:rPr lang="en-GB" sz="2200" b="1" i="1" dirty="0" smtClean="0">
                <a:solidFill>
                  <a:schemeClr val="tx2">
                    <a:lumMod val="60000"/>
                    <a:lumOff val="40000"/>
                  </a:schemeClr>
                </a:solidFill>
              </a:rPr>
              <a:t>“Mr Speed has been smeared, not by the Press but in its absence” </a:t>
            </a:r>
            <a:r>
              <a:rPr lang="en-GB" sz="2200" dirty="0" smtClean="0">
                <a:solidFill>
                  <a:schemeClr val="tx2">
                    <a:lumMod val="60000"/>
                    <a:lumOff val="40000"/>
                  </a:schemeClr>
                </a:solidFill>
              </a:rPr>
              <a:t>– </a:t>
            </a:r>
            <a:r>
              <a:rPr lang="en-GB" sz="2000" dirty="0" smtClean="0">
                <a:solidFill>
                  <a:schemeClr val="tx2">
                    <a:lumMod val="60000"/>
                    <a:lumOff val="40000"/>
                  </a:schemeClr>
                </a:solidFill>
              </a:rPr>
              <a:t>The Times</a:t>
            </a:r>
            <a:endParaRPr lang="en-GB" sz="2000" dirty="0">
              <a:solidFill>
                <a:schemeClr val="tx2">
                  <a:lumMod val="60000"/>
                  <a:lumOff val="40000"/>
                </a:schemeClr>
              </a:solidFill>
            </a:endParaRPr>
          </a:p>
        </p:txBody>
      </p:sp>
      <p:sp>
        <p:nvSpPr>
          <p:cNvPr id="6" name="TextBox 5"/>
          <p:cNvSpPr txBox="1"/>
          <p:nvPr/>
        </p:nvSpPr>
        <p:spPr>
          <a:xfrm>
            <a:off x="4211960" y="1052737"/>
            <a:ext cx="4752528" cy="1754326"/>
          </a:xfrm>
          <a:prstGeom prst="rect">
            <a:avLst/>
          </a:prstGeom>
          <a:noFill/>
        </p:spPr>
        <p:txBody>
          <a:bodyPr wrap="square" rtlCol="0">
            <a:spAutoFit/>
          </a:bodyPr>
          <a:lstStyle/>
          <a:p>
            <a:pPr algn="just"/>
            <a:r>
              <a:rPr lang="en-GB" i="1" dirty="0" smtClean="0">
                <a:solidFill>
                  <a:schemeClr val="tx2">
                    <a:lumMod val="60000"/>
                    <a:lumOff val="40000"/>
                  </a:schemeClr>
                </a:solidFill>
              </a:rPr>
              <a:t>“The problem is that we are seeing a chilling effect on the Press and the rest of the respectable media, leaving a large field clear to the unregulated internet and social media so people can peddle lots of things that are not true” </a:t>
            </a:r>
            <a:r>
              <a:rPr lang="en-GB" sz="1600" dirty="0" smtClean="0">
                <a:solidFill>
                  <a:schemeClr val="tx2">
                    <a:lumMod val="60000"/>
                    <a:lumOff val="40000"/>
                  </a:schemeClr>
                </a:solidFill>
              </a:rPr>
              <a:t>– MP Phillip Davies</a:t>
            </a:r>
            <a:endParaRPr lang="en-GB" sz="1600" dirty="0">
              <a:solidFill>
                <a:schemeClr val="tx2">
                  <a:lumMod val="60000"/>
                  <a:lumOff val="40000"/>
                </a:schemeClr>
              </a:solidFill>
            </a:endParaRPr>
          </a:p>
        </p:txBody>
      </p:sp>
      <p:sp>
        <p:nvSpPr>
          <p:cNvPr id="7" name="Rectangle 6"/>
          <p:cNvSpPr/>
          <p:nvPr/>
        </p:nvSpPr>
        <p:spPr>
          <a:xfrm>
            <a:off x="323528" y="2924944"/>
            <a:ext cx="8784976" cy="3462486"/>
          </a:xfrm>
          <a:prstGeom prst="rect">
            <a:avLst/>
          </a:prstGeom>
        </p:spPr>
        <p:txBody>
          <a:bodyPr wrap="square">
            <a:spAutoFit/>
          </a:bodyPr>
          <a:lstStyle/>
          <a:p>
            <a:pPr lvl="0"/>
            <a:r>
              <a:rPr lang="en-GB" sz="1900" dirty="0" smtClean="0">
                <a:solidFill>
                  <a:schemeClr val="bg1"/>
                </a:solidFill>
              </a:rPr>
              <a:t>“Some newspapers failing to make the public interest case for their stories” has led to a situation where the press can no longer report on suicides in any detail.</a:t>
            </a:r>
          </a:p>
          <a:p>
            <a:pPr lvl="0"/>
            <a:endParaRPr lang="en-GB" sz="1900" dirty="0" smtClean="0">
              <a:solidFill>
                <a:schemeClr val="bg1"/>
              </a:solidFill>
            </a:endParaRPr>
          </a:p>
          <a:p>
            <a:pPr lvl="0"/>
            <a:r>
              <a:rPr lang="en-GB" sz="1900" dirty="0" smtClean="0">
                <a:solidFill>
                  <a:schemeClr val="bg1"/>
                </a:solidFill>
              </a:rPr>
              <a:t>The correct balance must be found between serving the public interest, but not crossing into the intrusion of grief or shock. </a:t>
            </a:r>
          </a:p>
          <a:p>
            <a:pPr lvl="0"/>
            <a:endParaRPr lang="en-GB" sz="1900" dirty="0" smtClean="0">
              <a:solidFill>
                <a:schemeClr val="bg1"/>
              </a:solidFill>
            </a:endParaRPr>
          </a:p>
          <a:p>
            <a:pPr lvl="0"/>
            <a:r>
              <a:rPr lang="en-GB" sz="2400" dirty="0" smtClean="0">
                <a:solidFill>
                  <a:schemeClr val="bg1"/>
                </a:solidFill>
              </a:rPr>
              <a:t>“It is critical that we do not live in a society where rumour takes the place of reporting, and misinformation triumphs over the truth.”</a:t>
            </a:r>
          </a:p>
          <a:p>
            <a:pPr lvl="0"/>
            <a:endParaRPr lang="en-GB" sz="1900" dirty="0" smtClean="0">
              <a:solidFill>
                <a:schemeClr val="bg1"/>
              </a:solidFill>
            </a:endParaRPr>
          </a:p>
          <a:p>
            <a:pPr lvl="0"/>
            <a:r>
              <a:rPr lang="en-GB" sz="1900" dirty="0" smtClean="0">
                <a:solidFill>
                  <a:schemeClr val="bg1"/>
                </a:solidFill>
              </a:rPr>
              <a:t>Lessons have most certainly been learned, but whether or not that is a good thing is a different matter. </a:t>
            </a:r>
            <a:endParaRPr lang="en-GB" sz="19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5958408"/>
            <a:ext cx="8229600" cy="1143000"/>
          </a:xfrm>
        </p:spPr>
        <p:txBody>
          <a:bodyPr>
            <a:normAutofit/>
          </a:bodyPr>
          <a:lstStyle/>
          <a:p>
            <a:r>
              <a:rPr lang="en-GB" sz="3000" dirty="0" smtClean="0">
                <a:solidFill>
                  <a:srgbClr val="00B050"/>
                </a:solidFill>
              </a:rPr>
              <a:t>Any questions?</a:t>
            </a:r>
            <a:endParaRPr lang="en-GB" sz="3000" dirty="0">
              <a:solidFill>
                <a:srgbClr val="00B050"/>
              </a:solidFill>
            </a:endParaRPr>
          </a:p>
        </p:txBody>
      </p:sp>
      <p:sp>
        <p:nvSpPr>
          <p:cNvPr id="3" name="Rectangle 2"/>
          <p:cNvSpPr/>
          <p:nvPr/>
        </p:nvSpPr>
        <p:spPr>
          <a:xfrm>
            <a:off x="144016" y="1148546"/>
            <a:ext cx="4067944" cy="5016758"/>
          </a:xfrm>
          <a:prstGeom prst="rect">
            <a:avLst/>
          </a:prstGeom>
        </p:spPr>
        <p:txBody>
          <a:bodyPr wrap="square">
            <a:spAutoFit/>
          </a:bodyPr>
          <a:lstStyle/>
          <a:p>
            <a:r>
              <a:rPr lang="en-US" sz="1600" b="1" dirty="0">
                <a:solidFill>
                  <a:schemeClr val="bg1">
                    <a:lumMod val="95000"/>
                  </a:schemeClr>
                </a:solidFill>
              </a:rPr>
              <a:t>Use phrases like:</a:t>
            </a:r>
          </a:p>
          <a:p>
            <a:pPr marL="285750" indent="-285750">
              <a:buFont typeface="Arial" pitchFamily="34" charset="0"/>
              <a:buChar char="•"/>
            </a:pPr>
            <a:r>
              <a:rPr lang="en-US" sz="1600" dirty="0">
                <a:solidFill>
                  <a:schemeClr val="bg1">
                    <a:lumMod val="95000"/>
                  </a:schemeClr>
                </a:solidFill>
              </a:rPr>
              <a:t>A </a:t>
            </a:r>
            <a:r>
              <a:rPr lang="en-US" sz="1600" dirty="0" smtClean="0">
                <a:solidFill>
                  <a:schemeClr val="bg1">
                    <a:lumMod val="95000"/>
                  </a:schemeClr>
                </a:solidFill>
              </a:rPr>
              <a:t>suicide</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Die by </a:t>
            </a:r>
            <a:r>
              <a:rPr lang="en-US" sz="1600" dirty="0" smtClean="0">
                <a:solidFill>
                  <a:schemeClr val="bg1">
                    <a:lumMod val="95000"/>
                  </a:schemeClr>
                </a:solidFill>
              </a:rPr>
              <a:t>suicide</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Take one’s own </a:t>
            </a:r>
            <a:r>
              <a:rPr lang="en-US" sz="1600" dirty="0" smtClean="0">
                <a:solidFill>
                  <a:schemeClr val="bg1">
                    <a:lumMod val="95000"/>
                  </a:schemeClr>
                </a:solidFill>
              </a:rPr>
              <a:t>life</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A suicide </a:t>
            </a:r>
            <a:r>
              <a:rPr lang="en-US" sz="1600" dirty="0" smtClean="0">
                <a:solidFill>
                  <a:schemeClr val="bg1">
                    <a:lumMod val="95000"/>
                  </a:schemeClr>
                </a:solidFill>
              </a:rPr>
              <a:t>attempt</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A completed </a:t>
            </a:r>
            <a:r>
              <a:rPr lang="en-US" sz="1600" dirty="0" smtClean="0">
                <a:solidFill>
                  <a:schemeClr val="bg1">
                    <a:lumMod val="95000"/>
                  </a:schemeClr>
                </a:solidFill>
              </a:rPr>
              <a:t>suicide</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Person at risk of </a:t>
            </a:r>
            <a:r>
              <a:rPr lang="en-US" sz="1600" dirty="0" smtClean="0">
                <a:solidFill>
                  <a:schemeClr val="bg1">
                    <a:lumMod val="95000"/>
                  </a:schemeClr>
                </a:solidFill>
              </a:rPr>
              <a:t>suicide</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Help prevent </a:t>
            </a:r>
            <a:r>
              <a:rPr lang="en-US" sz="1600" dirty="0" smtClean="0">
                <a:solidFill>
                  <a:schemeClr val="bg1">
                    <a:lumMod val="95000"/>
                  </a:schemeClr>
                </a:solidFill>
              </a:rPr>
              <a:t>suicide</a:t>
            </a:r>
            <a:endParaRPr lang="en-US" sz="1600" dirty="0">
              <a:solidFill>
                <a:schemeClr val="bg1">
                  <a:lumMod val="95000"/>
                </a:schemeClr>
              </a:solidFill>
            </a:endParaRPr>
          </a:p>
          <a:p>
            <a:endParaRPr lang="en-US" sz="1600" dirty="0" smtClean="0">
              <a:solidFill>
                <a:schemeClr val="bg1">
                  <a:lumMod val="95000"/>
                </a:schemeClr>
              </a:solidFill>
            </a:endParaRPr>
          </a:p>
          <a:p>
            <a:r>
              <a:rPr lang="en-US" sz="1600" b="1" dirty="0" smtClean="0">
                <a:solidFill>
                  <a:schemeClr val="bg1">
                    <a:lumMod val="95000"/>
                  </a:schemeClr>
                </a:solidFill>
              </a:rPr>
              <a:t>Avoid </a:t>
            </a:r>
            <a:r>
              <a:rPr lang="en-US" sz="1600" b="1" dirty="0">
                <a:solidFill>
                  <a:schemeClr val="bg1">
                    <a:lumMod val="95000"/>
                  </a:schemeClr>
                </a:solidFill>
              </a:rPr>
              <a:t>phrases like:</a:t>
            </a:r>
          </a:p>
          <a:p>
            <a:pPr marL="285750" indent="-285750">
              <a:buFont typeface="Arial" pitchFamily="34" charset="0"/>
              <a:buChar char="•"/>
            </a:pPr>
            <a:r>
              <a:rPr lang="en-US" sz="1600" dirty="0">
                <a:solidFill>
                  <a:schemeClr val="bg1">
                    <a:lumMod val="95000"/>
                  </a:schemeClr>
                </a:solidFill>
              </a:rPr>
              <a:t>A successful suicide </a:t>
            </a:r>
            <a:r>
              <a:rPr lang="en-US" sz="1600" dirty="0" smtClean="0">
                <a:solidFill>
                  <a:schemeClr val="bg1">
                    <a:lumMod val="95000"/>
                  </a:schemeClr>
                </a:solidFill>
              </a:rPr>
              <a:t>attempt</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An unsuccessful suicide </a:t>
            </a:r>
            <a:r>
              <a:rPr lang="en-US" sz="1600" dirty="0" smtClean="0">
                <a:solidFill>
                  <a:schemeClr val="bg1">
                    <a:lumMod val="95000"/>
                  </a:schemeClr>
                </a:solidFill>
              </a:rPr>
              <a:t>attempt</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Commit suicide (Suicide is now decriminalised so use ‘take one's life’, or ‘die by suicide ’instead</a:t>
            </a:r>
            <a:r>
              <a:rPr lang="en-US" sz="1600" dirty="0" smtClean="0">
                <a:solidFill>
                  <a:schemeClr val="bg1">
                    <a:lumMod val="95000"/>
                  </a:schemeClr>
                </a:solidFill>
              </a:rPr>
              <a:t>)</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Suicide </a:t>
            </a:r>
            <a:r>
              <a:rPr lang="en-US" sz="1600" dirty="0" smtClean="0">
                <a:solidFill>
                  <a:schemeClr val="bg1">
                    <a:lumMod val="95000"/>
                  </a:schemeClr>
                </a:solidFill>
              </a:rPr>
              <a:t>victim</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Just a cry for </a:t>
            </a:r>
            <a:r>
              <a:rPr lang="en-US" sz="1600" dirty="0" smtClean="0">
                <a:solidFill>
                  <a:schemeClr val="bg1">
                    <a:lumMod val="95000"/>
                  </a:schemeClr>
                </a:solidFill>
              </a:rPr>
              <a:t>help</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Suicide-prone </a:t>
            </a:r>
            <a:r>
              <a:rPr lang="en-US" sz="1600" dirty="0" smtClean="0">
                <a:solidFill>
                  <a:schemeClr val="bg1">
                    <a:lumMod val="95000"/>
                  </a:schemeClr>
                </a:solidFill>
              </a:rPr>
              <a:t>person</a:t>
            </a:r>
            <a:endParaRPr lang="en-US" sz="1600" dirty="0">
              <a:solidFill>
                <a:schemeClr val="bg1">
                  <a:lumMod val="95000"/>
                </a:schemeClr>
              </a:solidFill>
            </a:endParaRPr>
          </a:p>
          <a:p>
            <a:pPr marL="285750" indent="-285750">
              <a:buFont typeface="Arial" pitchFamily="34" charset="0"/>
              <a:buChar char="•"/>
            </a:pPr>
            <a:r>
              <a:rPr lang="en-US" sz="1600" dirty="0">
                <a:solidFill>
                  <a:schemeClr val="bg1">
                    <a:lumMod val="95000"/>
                  </a:schemeClr>
                </a:solidFill>
              </a:rPr>
              <a:t>Stop the spread / epidemic of suicide.</a:t>
            </a:r>
          </a:p>
          <a:p>
            <a:pPr marL="285750" indent="-285750">
              <a:buFont typeface="Arial" pitchFamily="34" charset="0"/>
              <a:buChar char="•"/>
            </a:pPr>
            <a:r>
              <a:rPr lang="en-US" sz="1600" dirty="0">
                <a:solidFill>
                  <a:schemeClr val="bg1">
                    <a:lumMod val="95000"/>
                  </a:schemeClr>
                </a:solidFill>
              </a:rPr>
              <a:t>Suicide ‘tourist</a:t>
            </a:r>
            <a:r>
              <a:rPr lang="en-US" sz="1600" dirty="0" smtClean="0">
                <a:solidFill>
                  <a:schemeClr val="bg1">
                    <a:lumMod val="95000"/>
                  </a:schemeClr>
                </a:solidFill>
              </a:rPr>
              <a:t>’</a:t>
            </a:r>
            <a:endParaRPr lang="en-US" sz="1600" dirty="0">
              <a:solidFill>
                <a:schemeClr val="bg1">
                  <a:lumMod val="95000"/>
                </a:schemeClr>
              </a:solidFill>
            </a:endParaRPr>
          </a:p>
        </p:txBody>
      </p:sp>
      <p:sp>
        <p:nvSpPr>
          <p:cNvPr id="4" name="Title 1"/>
          <p:cNvSpPr txBox="1">
            <a:spLocks/>
          </p:cNvSpPr>
          <p:nvPr/>
        </p:nvSpPr>
        <p:spPr>
          <a:xfrm>
            <a:off x="144016" y="-306288"/>
            <a:ext cx="88204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500" dirty="0" smtClean="0">
                <a:solidFill>
                  <a:srgbClr val="58E0F2"/>
                </a:solidFill>
              </a:rPr>
              <a:t>Some tips for journalists when reporting on suicides - Samaritans</a:t>
            </a:r>
            <a:endParaRPr lang="en-GB" sz="2500" dirty="0">
              <a:solidFill>
                <a:srgbClr val="58E0F2"/>
              </a:solidFill>
            </a:endParaRPr>
          </a:p>
        </p:txBody>
      </p:sp>
      <p:sp>
        <p:nvSpPr>
          <p:cNvPr id="5" name="TextBox 4"/>
          <p:cNvSpPr txBox="1"/>
          <p:nvPr/>
        </p:nvSpPr>
        <p:spPr>
          <a:xfrm>
            <a:off x="4355976" y="739725"/>
            <a:ext cx="4248472" cy="6001643"/>
          </a:xfrm>
          <a:prstGeom prst="rect">
            <a:avLst/>
          </a:prstGeom>
          <a:noFill/>
        </p:spPr>
        <p:txBody>
          <a:bodyPr wrap="square" rtlCol="0">
            <a:spAutoFit/>
          </a:bodyPr>
          <a:lstStyle/>
          <a:p>
            <a:pPr marL="342900" indent="-342900">
              <a:buAutoNum type="arabicPeriod"/>
            </a:pPr>
            <a:r>
              <a:rPr lang="en-US" sz="1600" dirty="0" smtClean="0">
                <a:solidFill>
                  <a:schemeClr val="bg1"/>
                </a:solidFill>
              </a:rPr>
              <a:t>Avoid </a:t>
            </a:r>
            <a:r>
              <a:rPr lang="en-US" sz="1600" dirty="0">
                <a:solidFill>
                  <a:schemeClr val="bg1"/>
                </a:solidFill>
              </a:rPr>
              <a:t>explicit or technical details of suicide in reports</a:t>
            </a:r>
            <a:r>
              <a:rPr lang="en-US" sz="1600" dirty="0" smtClean="0">
                <a:solidFill>
                  <a:schemeClr val="bg1"/>
                </a:solidFill>
              </a:rPr>
              <a:t>.</a:t>
            </a:r>
          </a:p>
          <a:p>
            <a:pPr marL="342900" indent="-342900">
              <a:buAutoNum type="arabicPeriod"/>
            </a:pPr>
            <a:r>
              <a:rPr lang="en-GB" sz="1600" dirty="0">
                <a:solidFill>
                  <a:schemeClr val="bg1"/>
                </a:solidFill>
              </a:rPr>
              <a:t>Avoid simplistic explanations for </a:t>
            </a:r>
            <a:r>
              <a:rPr lang="en-GB" sz="1600" dirty="0" smtClean="0">
                <a:solidFill>
                  <a:schemeClr val="bg1"/>
                </a:solidFill>
              </a:rPr>
              <a:t>suicide</a:t>
            </a:r>
          </a:p>
          <a:p>
            <a:pPr marL="342900" indent="-342900">
              <a:buAutoNum type="arabicPeriod"/>
            </a:pPr>
            <a:r>
              <a:rPr lang="en-US" sz="1600" dirty="0">
                <a:solidFill>
                  <a:schemeClr val="bg1"/>
                </a:solidFill>
              </a:rPr>
              <a:t>Avoid brushing over the realities of a </a:t>
            </a:r>
            <a:r>
              <a:rPr lang="en-US" sz="1600" dirty="0" smtClean="0">
                <a:solidFill>
                  <a:schemeClr val="bg1"/>
                </a:solidFill>
              </a:rPr>
              <a:t>suicide</a:t>
            </a:r>
          </a:p>
          <a:p>
            <a:pPr marL="342900" indent="-342900">
              <a:buAutoNum type="arabicPeriod"/>
            </a:pPr>
            <a:r>
              <a:rPr lang="en-US" sz="1600" dirty="0">
                <a:solidFill>
                  <a:schemeClr val="bg1"/>
                </a:solidFill>
              </a:rPr>
              <a:t>Avoid disclosing the contents of any suicide </a:t>
            </a:r>
            <a:r>
              <a:rPr lang="en-US" sz="1600" dirty="0" smtClean="0">
                <a:solidFill>
                  <a:schemeClr val="bg1"/>
                </a:solidFill>
              </a:rPr>
              <a:t>note</a:t>
            </a:r>
          </a:p>
          <a:p>
            <a:pPr marL="342900" indent="-342900">
              <a:buAutoNum type="arabicPeriod"/>
            </a:pPr>
            <a:r>
              <a:rPr lang="en-US" sz="1600" dirty="0">
                <a:solidFill>
                  <a:schemeClr val="bg1"/>
                </a:solidFill>
              </a:rPr>
              <a:t>Discourage the use of permanent </a:t>
            </a:r>
            <a:r>
              <a:rPr lang="en-US" sz="1600" dirty="0" smtClean="0">
                <a:solidFill>
                  <a:schemeClr val="bg1"/>
                </a:solidFill>
              </a:rPr>
              <a:t>memorials</a:t>
            </a:r>
          </a:p>
          <a:p>
            <a:pPr marL="342900" indent="-342900">
              <a:buAutoNum type="arabicPeriod"/>
            </a:pPr>
            <a:r>
              <a:rPr lang="en-US" sz="1600" dirty="0">
                <a:solidFill>
                  <a:schemeClr val="bg1"/>
                </a:solidFill>
              </a:rPr>
              <a:t>Avoid </a:t>
            </a:r>
            <a:r>
              <a:rPr lang="en-US" sz="1600" dirty="0" err="1">
                <a:solidFill>
                  <a:schemeClr val="bg1"/>
                </a:solidFill>
              </a:rPr>
              <a:t>labelling</a:t>
            </a:r>
            <a:r>
              <a:rPr lang="en-US" sz="1600" dirty="0">
                <a:solidFill>
                  <a:schemeClr val="bg1"/>
                </a:solidFill>
              </a:rPr>
              <a:t> places as suicide ‘hotspots</a:t>
            </a:r>
            <a:r>
              <a:rPr lang="en-US" sz="1600" dirty="0" smtClean="0">
                <a:solidFill>
                  <a:schemeClr val="bg1"/>
                </a:solidFill>
              </a:rPr>
              <a:t>’</a:t>
            </a:r>
          </a:p>
          <a:p>
            <a:pPr marL="342900" indent="-342900">
              <a:buAutoNum type="arabicPeriod"/>
            </a:pPr>
            <a:r>
              <a:rPr lang="en-US" sz="1600" dirty="0">
                <a:solidFill>
                  <a:schemeClr val="bg1"/>
                </a:solidFill>
              </a:rPr>
              <a:t>Don't </a:t>
            </a:r>
            <a:r>
              <a:rPr lang="en-US" sz="1600" dirty="0" err="1">
                <a:solidFill>
                  <a:schemeClr val="bg1"/>
                </a:solidFill>
              </a:rPr>
              <a:t>overemphasise</a:t>
            </a:r>
            <a:r>
              <a:rPr lang="en-US" sz="1600" dirty="0">
                <a:solidFill>
                  <a:schemeClr val="bg1"/>
                </a:solidFill>
              </a:rPr>
              <a:t> the ‘positive’ results of a person's </a:t>
            </a:r>
            <a:r>
              <a:rPr lang="en-US" sz="1600" dirty="0" smtClean="0">
                <a:solidFill>
                  <a:schemeClr val="bg1"/>
                </a:solidFill>
              </a:rPr>
              <a:t>suicide</a:t>
            </a:r>
          </a:p>
          <a:p>
            <a:pPr marL="342900" indent="-342900">
              <a:buAutoNum type="arabicPeriod"/>
            </a:pPr>
            <a:r>
              <a:rPr lang="en-US" sz="1600" dirty="0">
                <a:solidFill>
                  <a:schemeClr val="bg1"/>
                </a:solidFill>
              </a:rPr>
              <a:t>Encourage public understanding of the complexity of </a:t>
            </a:r>
            <a:r>
              <a:rPr lang="en-US" sz="1600" dirty="0" smtClean="0">
                <a:solidFill>
                  <a:schemeClr val="bg1"/>
                </a:solidFill>
              </a:rPr>
              <a:t>suicide</a:t>
            </a:r>
          </a:p>
          <a:p>
            <a:pPr marL="342900" indent="-342900">
              <a:buAutoNum type="arabicPeriod"/>
            </a:pPr>
            <a:r>
              <a:rPr lang="en-US" sz="1600" dirty="0">
                <a:solidFill>
                  <a:schemeClr val="bg1"/>
                </a:solidFill>
              </a:rPr>
              <a:t>Expose the common myths about </a:t>
            </a:r>
            <a:r>
              <a:rPr lang="en-US" sz="1600" dirty="0" smtClean="0">
                <a:solidFill>
                  <a:schemeClr val="bg1"/>
                </a:solidFill>
              </a:rPr>
              <a:t>suicide</a:t>
            </a:r>
          </a:p>
          <a:p>
            <a:pPr marL="342900" indent="-342900">
              <a:buAutoNum type="arabicPeriod"/>
            </a:pPr>
            <a:r>
              <a:rPr lang="en-GB" sz="1600" dirty="0">
                <a:solidFill>
                  <a:schemeClr val="bg1"/>
                </a:solidFill>
              </a:rPr>
              <a:t>Consider the </a:t>
            </a:r>
            <a:r>
              <a:rPr lang="en-GB" sz="1600" dirty="0" smtClean="0">
                <a:solidFill>
                  <a:schemeClr val="bg1"/>
                </a:solidFill>
              </a:rPr>
              <a:t>timing</a:t>
            </a:r>
          </a:p>
          <a:p>
            <a:pPr marL="342900" indent="-342900">
              <a:buAutoNum type="arabicPeriod"/>
            </a:pPr>
            <a:r>
              <a:rPr lang="en-US" sz="1600" dirty="0">
                <a:solidFill>
                  <a:schemeClr val="bg1"/>
                </a:solidFill>
              </a:rPr>
              <a:t>Don’t </a:t>
            </a:r>
            <a:r>
              <a:rPr lang="en-US" sz="1600" dirty="0" err="1">
                <a:solidFill>
                  <a:schemeClr val="bg1"/>
                </a:solidFill>
              </a:rPr>
              <a:t>romanticise</a:t>
            </a:r>
            <a:r>
              <a:rPr lang="en-US" sz="1600" dirty="0">
                <a:solidFill>
                  <a:schemeClr val="bg1"/>
                </a:solidFill>
              </a:rPr>
              <a:t> suicide or make events surrounding it sound </a:t>
            </a:r>
            <a:r>
              <a:rPr lang="en-US" sz="1600" dirty="0" smtClean="0">
                <a:solidFill>
                  <a:schemeClr val="bg1"/>
                </a:solidFill>
              </a:rPr>
              <a:t>melodramatic</a:t>
            </a:r>
          </a:p>
          <a:p>
            <a:pPr marL="342900" indent="-342900">
              <a:buAutoNum type="arabicPeriod"/>
            </a:pPr>
            <a:r>
              <a:rPr lang="en-US" sz="1600" dirty="0">
                <a:solidFill>
                  <a:schemeClr val="bg1"/>
                </a:solidFill>
              </a:rPr>
              <a:t>Include details of further sources of information and </a:t>
            </a:r>
            <a:r>
              <a:rPr lang="en-US" sz="1600" dirty="0" smtClean="0">
                <a:solidFill>
                  <a:schemeClr val="bg1"/>
                </a:solidFill>
              </a:rPr>
              <a:t>advice</a:t>
            </a:r>
          </a:p>
          <a:p>
            <a:pPr marL="342900" indent="-342900">
              <a:buAutoNum type="arabicPeriod"/>
            </a:pPr>
            <a:r>
              <a:rPr lang="en-US" sz="1600" dirty="0">
                <a:solidFill>
                  <a:schemeClr val="bg1"/>
                </a:solidFill>
              </a:rPr>
              <a:t>Remember the effect on survivors of suicide – either those who have attempted it or who have been </a:t>
            </a:r>
            <a:r>
              <a:rPr lang="en-US" sz="1600" dirty="0" smtClean="0">
                <a:solidFill>
                  <a:schemeClr val="bg1"/>
                </a:solidFill>
              </a:rPr>
              <a:t>bereaved</a:t>
            </a:r>
          </a:p>
          <a:p>
            <a:pPr marL="342900" indent="-342900">
              <a:buAutoNum type="arabicPeriod"/>
            </a:pPr>
            <a:r>
              <a:rPr lang="en-GB" sz="1600" dirty="0">
                <a:solidFill>
                  <a:schemeClr val="bg1"/>
                </a:solidFill>
              </a:rPr>
              <a:t>Look after yourself</a:t>
            </a:r>
            <a:r>
              <a:rPr lang="en-US" sz="1600" dirty="0">
                <a:solidFill>
                  <a:schemeClr val="bg1"/>
                </a:solidFill>
              </a:rPr>
              <a:t/>
            </a:r>
            <a:br>
              <a:rPr lang="en-US" sz="1600" dirty="0">
                <a:solidFill>
                  <a:schemeClr val="bg1"/>
                </a:solidFill>
              </a:rPr>
            </a:br>
            <a:r>
              <a:rPr lang="en-US" sz="1600" dirty="0">
                <a:solidFill>
                  <a:schemeClr val="bg1"/>
                </a:solidFill>
              </a:rPr>
              <a:t/>
            </a:r>
            <a:br>
              <a:rPr lang="en-US" sz="1600" dirty="0">
                <a:solidFill>
                  <a:schemeClr val="bg1"/>
                </a:solidFill>
              </a:rPr>
            </a:br>
            <a:endParaRPr lang="en-GB"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GB" dirty="0" smtClean="0">
                <a:solidFill>
                  <a:schemeClr val="bg1">
                    <a:lumMod val="95000"/>
                  </a:schemeClr>
                </a:solidFill>
              </a:rPr>
              <a:t>Breakdown of presentation</a:t>
            </a:r>
            <a:endParaRPr lang="en-GB" dirty="0">
              <a:solidFill>
                <a:schemeClr val="bg1">
                  <a:lumMod val="9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746" y="1002497"/>
            <a:ext cx="10030322" cy="5882887"/>
          </a:xfrm>
          <a:prstGeom prst="rect">
            <a:avLst/>
          </a:prstGeom>
        </p:spPr>
      </p:pic>
      <p:sp>
        <p:nvSpPr>
          <p:cNvPr id="3" name="Content Placeholder 2"/>
          <p:cNvSpPr>
            <a:spLocks noGrp="1"/>
          </p:cNvSpPr>
          <p:nvPr>
            <p:ph idx="1"/>
          </p:nvPr>
        </p:nvSpPr>
        <p:spPr>
          <a:xfrm>
            <a:off x="179512" y="1052737"/>
            <a:ext cx="8136904" cy="3816423"/>
          </a:xfrm>
        </p:spPr>
        <p:txBody>
          <a:bodyPr>
            <a:normAutofit/>
          </a:bodyPr>
          <a:lstStyle/>
          <a:p>
            <a:pPr marL="0" indent="0">
              <a:buNone/>
            </a:pPr>
            <a:r>
              <a:rPr lang="en-GB" sz="2200" dirty="0" smtClean="0">
                <a:solidFill>
                  <a:srgbClr val="FF0000"/>
                </a:solidFill>
              </a:rPr>
              <a:t>-  About the Bridgend suicides</a:t>
            </a:r>
          </a:p>
          <a:p>
            <a:pPr marL="0" indent="0">
              <a:buNone/>
            </a:pPr>
            <a:r>
              <a:rPr lang="en-GB" sz="2200" dirty="0" smtClean="0">
                <a:solidFill>
                  <a:srgbClr val="FF0000"/>
                </a:solidFill>
              </a:rPr>
              <a:t>-  Media reporting</a:t>
            </a:r>
          </a:p>
          <a:p>
            <a:pPr marL="0" indent="0">
              <a:buNone/>
            </a:pPr>
            <a:r>
              <a:rPr lang="en-GB" sz="2200" dirty="0" smtClean="0">
                <a:solidFill>
                  <a:srgbClr val="FF0000"/>
                </a:solidFill>
              </a:rPr>
              <a:t>-  PCC guidelines </a:t>
            </a:r>
          </a:p>
          <a:p>
            <a:pPr marL="0" indent="0">
              <a:buNone/>
            </a:pPr>
            <a:r>
              <a:rPr lang="en-GB" sz="2200" dirty="0" smtClean="0">
                <a:solidFill>
                  <a:srgbClr val="FF0000"/>
                </a:solidFill>
              </a:rPr>
              <a:t>-  Lessons learned </a:t>
            </a:r>
          </a:p>
          <a:p>
            <a:pPr marL="0" indent="0">
              <a:buNone/>
            </a:pPr>
            <a:r>
              <a:rPr lang="en-GB" sz="2200" dirty="0" smtClean="0">
                <a:solidFill>
                  <a:srgbClr val="FF0000"/>
                </a:solidFill>
              </a:rPr>
              <a:t>-  Case study 1</a:t>
            </a:r>
          </a:p>
          <a:p>
            <a:pPr marL="0" indent="0">
              <a:buNone/>
            </a:pPr>
            <a:r>
              <a:rPr lang="en-GB" sz="2200" dirty="0" smtClean="0">
                <a:solidFill>
                  <a:srgbClr val="FF0000"/>
                </a:solidFill>
              </a:rPr>
              <a:t>-  Case study 2</a:t>
            </a:r>
          </a:p>
          <a:p>
            <a:pPr marL="0" indent="0">
              <a:buNone/>
            </a:pPr>
            <a:r>
              <a:rPr lang="en-GB" sz="2200" dirty="0" smtClean="0">
                <a:solidFill>
                  <a:srgbClr val="FF0000"/>
                </a:solidFill>
              </a:rPr>
              <a:t>-  Questions</a:t>
            </a:r>
            <a:endParaRPr lang="en-GB" sz="2200" dirty="0">
              <a:solidFill>
                <a:srgbClr val="FF0000"/>
              </a:solidFill>
            </a:endParaRPr>
          </a:p>
        </p:txBody>
      </p:sp>
    </p:spTree>
    <p:extLst>
      <p:ext uri="{BB962C8B-B14F-4D97-AF65-F5344CB8AC3E}">
        <p14:creationId xmlns:p14="http://schemas.microsoft.com/office/powerpoint/2010/main" val="29545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nodeType="afterEffect">
                                  <p:stCondLst>
                                    <p:cond delay="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7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hlinkClick r:id="rId2"/>
              </a:rPr>
              <a:t>http://www.youtube.com/watch?v=Ora1Rnh9hbA</a:t>
            </a:r>
            <a:endParaRPr lang="en-GB" dirty="0" smtClean="0"/>
          </a:p>
          <a:p>
            <a:endParaRPr lang="en-GB" dirty="0" smtClean="0"/>
          </a:p>
          <a:p>
            <a:r>
              <a:rPr lang="en-GB" dirty="0" smtClean="0">
                <a:hlinkClick r:id="rId3"/>
              </a:rPr>
              <a:t>http://www.bridgendthemovie.com/trailer.php</a:t>
            </a:r>
            <a:endParaRPr lang="en-GB" dirty="0" smtClean="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061864"/>
            <a:ext cx="8229600" cy="1143000"/>
          </a:xfrm>
        </p:spPr>
        <p:txBody>
          <a:bodyPr/>
          <a:lstStyle/>
          <a:p>
            <a:r>
              <a:rPr lang="en-GB" dirty="0" smtClean="0">
                <a:solidFill>
                  <a:schemeClr val="bg1">
                    <a:lumMod val="85000"/>
                  </a:schemeClr>
                </a:solidFill>
              </a:rPr>
              <a:t>About the Bridgend suicides</a:t>
            </a:r>
            <a:endParaRPr lang="en-GB" dirty="0">
              <a:solidFill>
                <a:schemeClr val="bg1">
                  <a:lumMod val="85000"/>
                </a:schemeClr>
              </a:solidFill>
            </a:endParaRPr>
          </a:p>
        </p:txBody>
      </p:sp>
      <p:sp>
        <p:nvSpPr>
          <p:cNvPr id="3" name="Content Placeholder 2"/>
          <p:cNvSpPr>
            <a:spLocks noGrp="1"/>
          </p:cNvSpPr>
          <p:nvPr>
            <p:ph idx="1"/>
          </p:nvPr>
        </p:nvSpPr>
        <p:spPr>
          <a:xfrm>
            <a:off x="662880" y="2204864"/>
            <a:ext cx="8229600" cy="2952328"/>
          </a:xfrm>
        </p:spPr>
        <p:txBody>
          <a:bodyPr>
            <a:normAutofit fontScale="92500" lnSpcReduction="20000"/>
          </a:bodyPr>
          <a:lstStyle/>
          <a:p>
            <a:pPr lvl="0"/>
            <a:r>
              <a:rPr lang="en-GB" sz="1800" dirty="0">
                <a:solidFill>
                  <a:schemeClr val="bg1"/>
                </a:solidFill>
              </a:rPr>
              <a:t>Bridgend is a </a:t>
            </a:r>
            <a:r>
              <a:rPr lang="en-GB" sz="1800" dirty="0" smtClean="0">
                <a:solidFill>
                  <a:schemeClr val="bg1"/>
                </a:solidFill>
              </a:rPr>
              <a:t>town </a:t>
            </a:r>
            <a:r>
              <a:rPr lang="en-GB" sz="1800" dirty="0">
                <a:solidFill>
                  <a:schemeClr val="bg1"/>
                </a:solidFill>
              </a:rPr>
              <a:t>in South Wales with around 39,000 inhabitants. </a:t>
            </a:r>
          </a:p>
          <a:p>
            <a:pPr lvl="0"/>
            <a:r>
              <a:rPr lang="en-GB" sz="1800" dirty="0" smtClean="0">
                <a:solidFill>
                  <a:schemeClr val="bg1"/>
                </a:solidFill>
              </a:rPr>
              <a:t>Hard to pin down the exact number of suicide victims, but between January 2007 – February 2009 a large amount of people took their own lives:</a:t>
            </a:r>
          </a:p>
          <a:p>
            <a:pPr lvl="0">
              <a:buNone/>
            </a:pPr>
            <a:r>
              <a:rPr lang="en-GB" sz="1800" dirty="0" smtClean="0">
                <a:solidFill>
                  <a:schemeClr val="bg1"/>
                </a:solidFill>
              </a:rPr>
              <a:t>                  - BBC reported “more than 20” </a:t>
            </a:r>
          </a:p>
          <a:p>
            <a:pPr lvl="0">
              <a:buNone/>
            </a:pPr>
            <a:r>
              <a:rPr lang="en-GB" sz="1800" dirty="0" smtClean="0">
                <a:solidFill>
                  <a:schemeClr val="bg1"/>
                </a:solidFill>
              </a:rPr>
              <a:t>                  - Some newspapers believe the actual figure to be over the 30 mark </a:t>
            </a:r>
          </a:p>
          <a:p>
            <a:pPr lvl="0">
              <a:buNone/>
            </a:pPr>
            <a:r>
              <a:rPr lang="en-GB" sz="1800" dirty="0" smtClean="0">
                <a:solidFill>
                  <a:schemeClr val="bg1"/>
                </a:solidFill>
              </a:rPr>
              <a:t>                  - </a:t>
            </a:r>
            <a:r>
              <a:rPr lang="en-GB" sz="1800" i="1" dirty="0" smtClean="0">
                <a:solidFill>
                  <a:schemeClr val="bg1"/>
                </a:solidFill>
              </a:rPr>
              <a:t>People</a:t>
            </a:r>
            <a:r>
              <a:rPr lang="en-GB" sz="1800" dirty="0" smtClean="0">
                <a:solidFill>
                  <a:schemeClr val="bg1"/>
                </a:solidFill>
              </a:rPr>
              <a:t> magazine claim that there has been a total of </a:t>
            </a:r>
            <a:r>
              <a:rPr lang="en-GB" sz="1800" b="1" dirty="0" smtClean="0">
                <a:solidFill>
                  <a:schemeClr val="bg1"/>
                </a:solidFill>
              </a:rPr>
              <a:t>79 deaths</a:t>
            </a:r>
            <a:r>
              <a:rPr lang="en-GB" sz="1800" dirty="0" smtClean="0">
                <a:solidFill>
                  <a:schemeClr val="bg1"/>
                </a:solidFill>
              </a:rPr>
              <a:t> </a:t>
            </a:r>
          </a:p>
          <a:p>
            <a:r>
              <a:rPr lang="en-GB" sz="1800" dirty="0" smtClean="0">
                <a:solidFill>
                  <a:schemeClr val="bg1"/>
                </a:solidFill>
              </a:rPr>
              <a:t>The </a:t>
            </a:r>
            <a:r>
              <a:rPr lang="en-GB" sz="1800" dirty="0">
                <a:solidFill>
                  <a:schemeClr val="bg1"/>
                </a:solidFill>
              </a:rPr>
              <a:t>majority of the suicide victims were youngsters, aged between 13 and 17 years </a:t>
            </a:r>
            <a:r>
              <a:rPr lang="en-GB" sz="1800" dirty="0" smtClean="0">
                <a:solidFill>
                  <a:schemeClr val="bg1"/>
                </a:solidFill>
              </a:rPr>
              <a:t>old.</a:t>
            </a:r>
          </a:p>
          <a:p>
            <a:pPr lvl="0"/>
            <a:r>
              <a:rPr lang="en-GB" sz="1800" dirty="0" smtClean="0">
                <a:solidFill>
                  <a:schemeClr val="bg1"/>
                </a:solidFill>
              </a:rPr>
              <a:t>Between </a:t>
            </a:r>
            <a:r>
              <a:rPr lang="en-GB" sz="1800" dirty="0">
                <a:solidFill>
                  <a:schemeClr val="bg1"/>
                </a:solidFill>
              </a:rPr>
              <a:t>1996 and 2006, an average of three men committed suicide in Bridgend every year. In 2007, the </a:t>
            </a:r>
            <a:r>
              <a:rPr lang="en-GB" sz="1800" dirty="0" smtClean="0">
                <a:solidFill>
                  <a:schemeClr val="bg1"/>
                </a:solidFill>
              </a:rPr>
              <a:t>average </a:t>
            </a:r>
            <a:r>
              <a:rPr lang="en-GB" sz="1800" dirty="0">
                <a:solidFill>
                  <a:schemeClr val="bg1"/>
                </a:solidFill>
              </a:rPr>
              <a:t>was believed to be around nine.</a:t>
            </a:r>
          </a:p>
          <a:p>
            <a:pPr lvl="0"/>
            <a:r>
              <a:rPr lang="en-GB" sz="1800" dirty="0">
                <a:solidFill>
                  <a:schemeClr val="bg1"/>
                </a:solidFill>
              </a:rPr>
              <a:t>In 2010, police asked the media to stop covering the suicides in an attempt to prevent ‘copy-cats’ – But had the damage already been done? And have lessons been learned in the aftermath of the Bridgend </a:t>
            </a:r>
            <a:r>
              <a:rPr lang="en-GB" sz="1800" dirty="0" smtClean="0">
                <a:solidFill>
                  <a:schemeClr val="bg1"/>
                </a:solidFill>
              </a:rPr>
              <a:t>suicides</a:t>
            </a:r>
            <a:r>
              <a:rPr lang="en-GB" sz="1800" dirty="0">
                <a:solidFill>
                  <a:schemeClr val="bg1"/>
                </a:solidFill>
              </a:rPr>
              <a:t>?</a:t>
            </a:r>
          </a:p>
          <a:p>
            <a:endParaRPr lang="en-GB"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853" y="5641233"/>
            <a:ext cx="3352563" cy="933416"/>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60648"/>
            <a:ext cx="5184576" cy="80483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373216"/>
            <a:ext cx="2748393" cy="122464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727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pPr lvl="0"/>
            <a:r>
              <a:rPr lang="en-GB" dirty="0" smtClean="0">
                <a:solidFill>
                  <a:schemeClr val="bg1">
                    <a:lumMod val="95000"/>
                  </a:schemeClr>
                </a:solidFill>
              </a:rPr>
              <a:t>Media reporting</a:t>
            </a:r>
            <a:br>
              <a:rPr lang="en-GB" dirty="0" smtClean="0">
                <a:solidFill>
                  <a:schemeClr val="bg1">
                    <a:lumMod val="95000"/>
                  </a:schemeClr>
                </a:solidFill>
              </a:rPr>
            </a:br>
            <a:endParaRPr lang="en-GB" dirty="0">
              <a:solidFill>
                <a:schemeClr val="bg1">
                  <a:lumMod val="95000"/>
                </a:schemeClr>
              </a:solidFill>
            </a:endParaRPr>
          </a:p>
        </p:txBody>
      </p:sp>
      <p:sp>
        <p:nvSpPr>
          <p:cNvPr id="3" name="Content Placeholder 2"/>
          <p:cNvSpPr>
            <a:spLocks noGrp="1"/>
          </p:cNvSpPr>
          <p:nvPr>
            <p:ph idx="1"/>
          </p:nvPr>
        </p:nvSpPr>
        <p:spPr>
          <a:xfrm>
            <a:off x="251520" y="548680"/>
            <a:ext cx="8892480" cy="1152128"/>
          </a:xfrm>
        </p:spPr>
        <p:txBody>
          <a:bodyPr>
            <a:normAutofit/>
          </a:bodyPr>
          <a:lstStyle/>
          <a:p>
            <a:pPr lvl="0"/>
            <a:r>
              <a:rPr lang="en-GB" sz="2000" dirty="0">
                <a:solidFill>
                  <a:schemeClr val="bg1">
                    <a:lumMod val="85000"/>
                  </a:schemeClr>
                </a:solidFill>
              </a:rPr>
              <a:t>F</a:t>
            </a:r>
            <a:r>
              <a:rPr lang="en-GB" sz="2000" dirty="0" smtClean="0">
                <a:solidFill>
                  <a:schemeClr val="bg1">
                    <a:lumMod val="85000"/>
                  </a:schemeClr>
                </a:solidFill>
              </a:rPr>
              <a:t>riends </a:t>
            </a:r>
            <a:r>
              <a:rPr lang="en-GB" sz="2000" dirty="0">
                <a:solidFill>
                  <a:schemeClr val="bg1">
                    <a:lumMod val="85000"/>
                  </a:schemeClr>
                </a:solidFill>
              </a:rPr>
              <a:t>and relatives </a:t>
            </a:r>
            <a:r>
              <a:rPr lang="en-GB" sz="2000" dirty="0" smtClean="0">
                <a:solidFill>
                  <a:schemeClr val="bg1">
                    <a:lumMod val="85000"/>
                  </a:schemeClr>
                </a:solidFill>
              </a:rPr>
              <a:t>linked </a:t>
            </a:r>
            <a:r>
              <a:rPr lang="en-GB" sz="2000" dirty="0">
                <a:solidFill>
                  <a:schemeClr val="bg1">
                    <a:lumMod val="85000"/>
                  </a:schemeClr>
                </a:solidFill>
              </a:rPr>
              <a:t>the deaths to the media, believing that because it was glamorised, many more youngsters were made aware of taking their own life.</a:t>
            </a:r>
          </a:p>
          <a:p>
            <a:pPr lvl="0"/>
            <a:endParaRPr lang="en-GB" dirty="0">
              <a:solidFill>
                <a:schemeClr val="bg1">
                  <a:lumMod val="85000"/>
                </a:schemeClr>
              </a:solidFill>
            </a:endParaRPr>
          </a:p>
          <a:p>
            <a:endParaRPr lang="en-GB" dirty="0">
              <a:solidFill>
                <a:schemeClr val="bg1">
                  <a:lumMod val="85000"/>
                </a:schemeClr>
              </a:solidFill>
            </a:endParaRPr>
          </a:p>
        </p:txBody>
      </p:sp>
      <p:sp>
        <p:nvSpPr>
          <p:cNvPr id="5" name="TextBox 4"/>
          <p:cNvSpPr txBox="1"/>
          <p:nvPr/>
        </p:nvSpPr>
        <p:spPr>
          <a:xfrm>
            <a:off x="251520" y="1700808"/>
            <a:ext cx="2448272" cy="1908215"/>
          </a:xfrm>
          <a:prstGeom prst="rect">
            <a:avLst/>
          </a:prstGeom>
          <a:noFill/>
        </p:spPr>
        <p:txBody>
          <a:bodyPr wrap="square" rtlCol="0" anchor="ctr">
            <a:spAutoFit/>
          </a:bodyPr>
          <a:lstStyle/>
          <a:p>
            <a:pPr lvl="0" algn="just"/>
            <a:r>
              <a:rPr lang="en-GB" sz="2000" b="1" dirty="0" smtClean="0">
                <a:solidFill>
                  <a:srgbClr val="00B0F0"/>
                </a:solidFill>
              </a:rPr>
              <a:t>Sharon Pritchard</a:t>
            </a:r>
            <a:r>
              <a:rPr lang="en-GB" sz="2000" dirty="0" smtClean="0">
                <a:solidFill>
                  <a:srgbClr val="00B0F0"/>
                </a:solidFill>
              </a:rPr>
              <a:t>: “the media were glamorising ways of taking one’s life to young people.” </a:t>
            </a:r>
          </a:p>
          <a:p>
            <a:pPr algn="just"/>
            <a:endParaRPr lang="en-GB" dirty="0"/>
          </a:p>
        </p:txBody>
      </p:sp>
      <p:sp>
        <p:nvSpPr>
          <p:cNvPr id="6" name="TextBox 5"/>
          <p:cNvSpPr txBox="1"/>
          <p:nvPr/>
        </p:nvSpPr>
        <p:spPr>
          <a:xfrm>
            <a:off x="6876256" y="1412776"/>
            <a:ext cx="2088232" cy="5386090"/>
          </a:xfrm>
          <a:prstGeom prst="rect">
            <a:avLst/>
          </a:prstGeom>
          <a:noFill/>
        </p:spPr>
        <p:txBody>
          <a:bodyPr wrap="square" rtlCol="0">
            <a:spAutoFit/>
          </a:bodyPr>
          <a:lstStyle/>
          <a:p>
            <a:pPr lvl="0" algn="just"/>
            <a:r>
              <a:rPr lang="en-GB" sz="2000" b="1" dirty="0" smtClean="0">
                <a:solidFill>
                  <a:srgbClr val="00B0F0"/>
                </a:solidFill>
              </a:rPr>
              <a:t>Dave Morris: </a:t>
            </a:r>
          </a:p>
          <a:p>
            <a:pPr lvl="0" algn="just"/>
            <a:r>
              <a:rPr lang="en-GB" dirty="0" smtClean="0">
                <a:solidFill>
                  <a:srgbClr val="00B0F0"/>
                </a:solidFill>
              </a:rPr>
              <a:t>“The media reporting is influencing young people in the Bridgend area. I have noticed an increase in sensationalist reporting, and the fact that Bridgend is becoming stigmatised. </a:t>
            </a:r>
            <a:r>
              <a:rPr lang="en-GB" i="1" dirty="0" smtClean="0">
                <a:solidFill>
                  <a:srgbClr val="00B0F0"/>
                </a:solidFill>
              </a:rPr>
              <a:t>The link between the deaths isn't the internet – it is the way the media is reporting the news.”</a:t>
            </a:r>
          </a:p>
          <a:p>
            <a:pPr algn="just"/>
            <a:endParaRPr lang="en-GB" dirty="0"/>
          </a:p>
        </p:txBody>
      </p:sp>
      <p:sp>
        <p:nvSpPr>
          <p:cNvPr id="7" name="TextBox 6"/>
          <p:cNvSpPr txBox="1"/>
          <p:nvPr/>
        </p:nvSpPr>
        <p:spPr>
          <a:xfrm>
            <a:off x="179512" y="3429000"/>
            <a:ext cx="3528392" cy="1231106"/>
          </a:xfrm>
          <a:prstGeom prst="rect">
            <a:avLst/>
          </a:prstGeom>
          <a:noFill/>
        </p:spPr>
        <p:txBody>
          <a:bodyPr wrap="square" rtlCol="0">
            <a:spAutoFit/>
          </a:bodyPr>
          <a:lstStyle/>
          <a:p>
            <a:pPr lvl="0" algn="just"/>
            <a:r>
              <a:rPr lang="en-GB" sz="2000" b="1" dirty="0" smtClean="0">
                <a:solidFill>
                  <a:srgbClr val="00B0F0"/>
                </a:solidFill>
              </a:rPr>
              <a:t>Madeleine Moon: </a:t>
            </a:r>
            <a:r>
              <a:rPr lang="en-GB" dirty="0" smtClean="0">
                <a:solidFill>
                  <a:srgbClr val="00B0F0"/>
                </a:solidFill>
              </a:rPr>
              <a:t>“the media are part of the problem, and should now be part of the solution”</a:t>
            </a:r>
          </a:p>
          <a:p>
            <a:pPr algn="just"/>
            <a:endParaRPr lang="en-GB" dirty="0">
              <a:solidFill>
                <a:srgbClr val="00B0F0"/>
              </a:solidFill>
            </a:endParaRPr>
          </a:p>
        </p:txBody>
      </p:sp>
      <p:sp>
        <p:nvSpPr>
          <p:cNvPr id="8" name="TextBox 7"/>
          <p:cNvSpPr txBox="1"/>
          <p:nvPr/>
        </p:nvSpPr>
        <p:spPr>
          <a:xfrm>
            <a:off x="179512" y="4509120"/>
            <a:ext cx="3672408" cy="2339102"/>
          </a:xfrm>
          <a:prstGeom prst="rect">
            <a:avLst/>
          </a:prstGeom>
          <a:noFill/>
        </p:spPr>
        <p:txBody>
          <a:bodyPr wrap="square" rtlCol="0">
            <a:spAutoFit/>
          </a:bodyPr>
          <a:lstStyle/>
          <a:p>
            <a:pPr lvl="0" algn="just"/>
            <a:r>
              <a:rPr lang="en-GB" sz="2000" b="1" dirty="0" smtClean="0">
                <a:solidFill>
                  <a:srgbClr val="00B0F0"/>
                </a:solidFill>
              </a:rPr>
              <a:t>Sir Christopher Meyer</a:t>
            </a:r>
            <a:r>
              <a:rPr lang="en-GB" sz="2000" dirty="0" smtClean="0">
                <a:solidFill>
                  <a:srgbClr val="00B0F0"/>
                </a:solidFill>
              </a:rPr>
              <a:t>: </a:t>
            </a:r>
          </a:p>
          <a:p>
            <a:pPr lvl="0" algn="just"/>
            <a:r>
              <a:rPr lang="en-GB" dirty="0" smtClean="0">
                <a:solidFill>
                  <a:srgbClr val="00B0F0"/>
                </a:solidFill>
              </a:rPr>
              <a:t>“We are ourselves monitoring the situation. But we would urge anyone with examples of articles which in their view are either insensitive or which provide such excessive detail to contact us immediately." </a:t>
            </a:r>
          </a:p>
          <a:p>
            <a:pPr algn="just"/>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3734797" y="1412776"/>
            <a:ext cx="2997443" cy="290549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39952" y="4869160"/>
            <a:ext cx="2520280" cy="1235431"/>
          </a:xfrm>
          <a:prstGeom prst="rect">
            <a:avLst/>
          </a:prstGeom>
          <a:noFill/>
          <a:ln w="9525">
            <a:noFill/>
            <a:miter lim="800000"/>
            <a:headEnd/>
            <a:tailEnd/>
          </a:ln>
        </p:spPr>
      </p:pic>
    </p:spTree>
    <p:extLst>
      <p:ext uri="{BB962C8B-B14F-4D97-AF65-F5344CB8AC3E}">
        <p14:creationId xmlns:p14="http://schemas.microsoft.com/office/powerpoint/2010/main" val="1487354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3040" y="-99392"/>
            <a:ext cx="8229600" cy="1143000"/>
          </a:xfrm>
        </p:spPr>
        <p:txBody>
          <a:bodyPr>
            <a:normAutofit/>
          </a:bodyPr>
          <a:lstStyle/>
          <a:p>
            <a:r>
              <a:rPr lang="en-GB" sz="3200" dirty="0" smtClean="0">
                <a:solidFill>
                  <a:schemeClr val="bg1"/>
                </a:solidFill>
              </a:rPr>
              <a:t>- Press Complaints Commission</a:t>
            </a:r>
            <a:endParaRPr lang="en-GB" sz="3200" dirty="0">
              <a:solidFill>
                <a:schemeClr val="bg1"/>
              </a:solidFill>
            </a:endParaRPr>
          </a:p>
        </p:txBody>
      </p:sp>
      <p:sp>
        <p:nvSpPr>
          <p:cNvPr id="3" name="Content Placeholder 2"/>
          <p:cNvSpPr>
            <a:spLocks noGrp="1"/>
          </p:cNvSpPr>
          <p:nvPr>
            <p:ph idx="1"/>
          </p:nvPr>
        </p:nvSpPr>
        <p:spPr>
          <a:xfrm>
            <a:off x="467544" y="3140968"/>
            <a:ext cx="8229600" cy="3744416"/>
          </a:xfrm>
        </p:spPr>
        <p:txBody>
          <a:bodyPr>
            <a:normAutofit/>
          </a:bodyPr>
          <a:lstStyle/>
          <a:p>
            <a:pPr lvl="0"/>
            <a:r>
              <a:rPr lang="en-GB" sz="2000" dirty="0" smtClean="0">
                <a:solidFill>
                  <a:schemeClr val="bg1">
                    <a:lumMod val="85000"/>
                  </a:schemeClr>
                </a:solidFill>
              </a:rPr>
              <a:t>Suicide is something that has always been covered by the Code’s rules on intrusion into grief, stressing the need for sympathy and discretion and sensitivity in publication. </a:t>
            </a:r>
          </a:p>
          <a:p>
            <a:pPr lvl="0"/>
            <a:r>
              <a:rPr lang="en-GB" sz="2000" dirty="0" smtClean="0">
                <a:solidFill>
                  <a:schemeClr val="bg1">
                    <a:lumMod val="85000"/>
                  </a:schemeClr>
                </a:solidFill>
              </a:rPr>
              <a:t>Research has shown that media portrayals of suicide – as in news articles, fictional TV or films – can influence suicidal behaviour and lead to multiple acts, particularly among the young.</a:t>
            </a:r>
          </a:p>
          <a:p>
            <a:pPr lvl="0"/>
            <a:r>
              <a:rPr lang="en-GB" sz="2000" dirty="0" smtClean="0">
                <a:solidFill>
                  <a:schemeClr val="bg1">
                    <a:lumMod val="85000"/>
                  </a:schemeClr>
                </a:solidFill>
              </a:rPr>
              <a:t>When reporting on suicide: </a:t>
            </a:r>
            <a:r>
              <a:rPr lang="en-GB" sz="2000" b="1" dirty="0" smtClean="0">
                <a:solidFill>
                  <a:schemeClr val="bg1">
                    <a:lumMod val="85000"/>
                  </a:schemeClr>
                </a:solidFill>
              </a:rPr>
              <a:t>care should be taken to avoid excessive detail of the method used</a:t>
            </a:r>
            <a:r>
              <a:rPr lang="en-GB" sz="2000" dirty="0" smtClean="0">
                <a:solidFill>
                  <a:schemeClr val="bg1">
                    <a:lumMod val="85000"/>
                  </a:schemeClr>
                </a:solidFill>
              </a:rPr>
              <a:t>. Editors must ensure that they both </a:t>
            </a:r>
            <a:r>
              <a:rPr lang="en-GB" sz="2000" b="1" dirty="0" smtClean="0">
                <a:solidFill>
                  <a:schemeClr val="bg1">
                    <a:lumMod val="85000"/>
                  </a:schemeClr>
                </a:solidFill>
              </a:rPr>
              <a:t>publish with sensitivity</a:t>
            </a:r>
            <a:r>
              <a:rPr lang="en-GB" sz="2000" dirty="0" smtClean="0">
                <a:solidFill>
                  <a:schemeClr val="bg1">
                    <a:lumMod val="85000"/>
                  </a:schemeClr>
                </a:solidFill>
              </a:rPr>
              <a:t> and they </a:t>
            </a:r>
            <a:r>
              <a:rPr lang="en-GB" sz="2000" b="1" dirty="0" smtClean="0">
                <a:solidFill>
                  <a:schemeClr val="bg1">
                    <a:lumMod val="85000"/>
                  </a:schemeClr>
                </a:solidFill>
              </a:rPr>
              <a:t>avoid excessive detail</a:t>
            </a:r>
            <a:r>
              <a:rPr lang="en-GB" sz="2000" dirty="0" smtClean="0">
                <a:solidFill>
                  <a:schemeClr val="bg1">
                    <a:lumMod val="85000"/>
                  </a:schemeClr>
                </a:solidFill>
              </a:rPr>
              <a:t>.  (Unlike The Sunday Times in 2008 – pictures of a noose with methods). </a:t>
            </a:r>
          </a:p>
          <a:p>
            <a:endParaRPr lang="en-GB" sz="2000" dirty="0">
              <a:solidFill>
                <a:schemeClr val="bg1">
                  <a:lumMod val="85000"/>
                </a:schemeClr>
              </a:solidFill>
            </a:endParaRPr>
          </a:p>
        </p:txBody>
      </p:sp>
      <p:pic>
        <p:nvPicPr>
          <p:cNvPr id="2051" name="Picture 3"/>
          <p:cNvPicPr>
            <a:picLocks noChangeAspect="1" noChangeArrowheads="1"/>
          </p:cNvPicPr>
          <p:nvPr/>
        </p:nvPicPr>
        <p:blipFill>
          <a:blip r:embed="rId2" cstate="print"/>
          <a:srcRect/>
          <a:stretch>
            <a:fillRect/>
          </a:stretch>
        </p:blipFill>
        <p:spPr bwMode="auto">
          <a:xfrm>
            <a:off x="4067944" y="836712"/>
            <a:ext cx="4320480" cy="223224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67544" y="476672"/>
            <a:ext cx="277507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solidFill>
                  <a:schemeClr val="bg1"/>
                </a:solidFill>
              </a:rPr>
              <a:t>PCC – ‘The Bridgend Experience’</a:t>
            </a:r>
            <a:br>
              <a:rPr lang="en-GB" dirty="0" smtClean="0">
                <a:solidFill>
                  <a:schemeClr val="bg1"/>
                </a:solidFill>
              </a:rPr>
            </a:br>
            <a:endParaRPr lang="en-GB" dirty="0">
              <a:solidFill>
                <a:schemeClr val="bg1"/>
              </a:solidFill>
            </a:endParaRPr>
          </a:p>
        </p:txBody>
      </p:sp>
      <p:sp>
        <p:nvSpPr>
          <p:cNvPr id="3" name="Content Placeholder 2"/>
          <p:cNvSpPr>
            <a:spLocks noGrp="1"/>
          </p:cNvSpPr>
          <p:nvPr>
            <p:ph idx="1"/>
          </p:nvPr>
        </p:nvSpPr>
        <p:spPr>
          <a:xfrm>
            <a:off x="323528" y="1124744"/>
            <a:ext cx="8229600" cy="5733256"/>
          </a:xfrm>
        </p:spPr>
        <p:txBody>
          <a:bodyPr>
            <a:noAutofit/>
          </a:bodyPr>
          <a:lstStyle/>
          <a:p>
            <a:pPr lvl="0"/>
            <a:r>
              <a:rPr lang="en-GB" sz="1600" dirty="0" smtClean="0">
                <a:solidFill>
                  <a:schemeClr val="bg1">
                    <a:lumMod val="85000"/>
                  </a:schemeClr>
                </a:solidFill>
              </a:rPr>
              <a:t> Important areas of public concern include: </a:t>
            </a:r>
          </a:p>
          <a:p>
            <a:pPr lvl="0">
              <a:buNone/>
            </a:pPr>
            <a:r>
              <a:rPr lang="en-GB" sz="1600" dirty="0" smtClean="0">
                <a:solidFill>
                  <a:schemeClr val="bg1">
                    <a:lumMod val="85000"/>
                  </a:schemeClr>
                </a:solidFill>
              </a:rPr>
              <a:t>              </a:t>
            </a:r>
            <a:r>
              <a:rPr lang="en-GB" sz="1600" dirty="0" smtClean="0">
                <a:solidFill>
                  <a:srgbClr val="58E0F2"/>
                </a:solidFill>
              </a:rPr>
              <a:t>-Graphic images</a:t>
            </a:r>
            <a:r>
              <a:rPr lang="en-GB" sz="1600" dirty="0" smtClean="0">
                <a:solidFill>
                  <a:schemeClr val="bg1">
                    <a:lumMod val="85000"/>
                  </a:schemeClr>
                </a:solidFill>
              </a:rPr>
              <a:t>: illustrating suicide methods which were upsetting to family members and friends</a:t>
            </a:r>
          </a:p>
          <a:p>
            <a:pPr lvl="0">
              <a:buNone/>
            </a:pPr>
            <a:r>
              <a:rPr lang="en-GB" sz="1600" dirty="0" smtClean="0">
                <a:solidFill>
                  <a:schemeClr val="bg1">
                    <a:lumMod val="85000"/>
                  </a:schemeClr>
                </a:solidFill>
              </a:rPr>
              <a:t>              </a:t>
            </a:r>
            <a:r>
              <a:rPr lang="en-GB" sz="1600" dirty="0" smtClean="0">
                <a:solidFill>
                  <a:srgbClr val="58E0F2"/>
                </a:solidFill>
              </a:rPr>
              <a:t>-The cumulative effect </a:t>
            </a:r>
            <a:r>
              <a:rPr lang="en-GB" sz="1600" dirty="0" smtClean="0">
                <a:solidFill>
                  <a:schemeClr val="bg1">
                    <a:lumMod val="85000"/>
                  </a:schemeClr>
                </a:solidFill>
              </a:rPr>
              <a:t>:Repeated media inquiries to family members also caused unintended distress</a:t>
            </a:r>
          </a:p>
          <a:p>
            <a:pPr lvl="0">
              <a:buNone/>
            </a:pPr>
            <a:r>
              <a:rPr lang="en-GB" sz="1600" dirty="0" smtClean="0">
                <a:solidFill>
                  <a:schemeClr val="bg1">
                    <a:lumMod val="85000"/>
                  </a:schemeClr>
                </a:solidFill>
              </a:rPr>
              <a:t>              </a:t>
            </a:r>
            <a:r>
              <a:rPr lang="en-GB" sz="1600" dirty="0" smtClean="0">
                <a:solidFill>
                  <a:srgbClr val="58E0F2"/>
                </a:solidFill>
              </a:rPr>
              <a:t>-Glorification of suicide:</a:t>
            </a:r>
            <a:r>
              <a:rPr lang="en-GB" sz="1600" dirty="0" smtClean="0">
                <a:solidFill>
                  <a:schemeClr val="bg1">
                    <a:lumMod val="85000"/>
                  </a:schemeClr>
                </a:solidFill>
              </a:rPr>
              <a:t> Stories presented in a way likely to romanticise suicide could have a serious influence, especially on vulnerable young people</a:t>
            </a:r>
          </a:p>
          <a:p>
            <a:pPr lvl="0">
              <a:buNone/>
            </a:pPr>
            <a:endParaRPr lang="en-GB" sz="1600" dirty="0" smtClean="0">
              <a:solidFill>
                <a:schemeClr val="bg1">
                  <a:lumMod val="85000"/>
                </a:schemeClr>
              </a:solidFill>
            </a:endParaRPr>
          </a:p>
          <a:p>
            <a:pPr lvl="0">
              <a:buNone/>
            </a:pPr>
            <a:endParaRPr lang="en-GB" sz="1600" dirty="0" smtClean="0">
              <a:solidFill>
                <a:schemeClr val="bg1">
                  <a:lumMod val="85000"/>
                </a:schemeClr>
              </a:solidFill>
            </a:endParaRPr>
          </a:p>
          <a:p>
            <a:pPr lvl="0">
              <a:buNone/>
            </a:pPr>
            <a:endParaRPr lang="en-GB" sz="1600" dirty="0" smtClean="0">
              <a:solidFill>
                <a:schemeClr val="bg1">
                  <a:lumMod val="85000"/>
                </a:schemeClr>
              </a:solidFill>
            </a:endParaRPr>
          </a:p>
          <a:p>
            <a:r>
              <a:rPr lang="en-GB" sz="1600" dirty="0" smtClean="0">
                <a:solidFill>
                  <a:schemeClr val="bg1">
                    <a:lumMod val="85000"/>
                  </a:schemeClr>
                </a:solidFill>
              </a:rPr>
              <a:t>To mitigate the effects of legitimate publicity, editors might voluntarily include:                        </a:t>
            </a:r>
          </a:p>
          <a:p>
            <a:pPr>
              <a:buNone/>
            </a:pPr>
            <a:r>
              <a:rPr lang="en-GB" sz="1600" dirty="0" smtClean="0">
                <a:solidFill>
                  <a:schemeClr val="bg1">
                    <a:lumMod val="85000"/>
                  </a:schemeClr>
                </a:solidFill>
              </a:rPr>
              <a:t>               </a:t>
            </a:r>
            <a:r>
              <a:rPr lang="en-GB" sz="1600" dirty="0" smtClean="0">
                <a:solidFill>
                  <a:srgbClr val="58E0F2"/>
                </a:solidFill>
              </a:rPr>
              <a:t>-Helpline numbers </a:t>
            </a:r>
            <a:r>
              <a:rPr lang="en-GB" sz="1600" dirty="0" smtClean="0">
                <a:solidFill>
                  <a:schemeClr val="bg1">
                    <a:lumMod val="85000"/>
                  </a:schemeClr>
                </a:solidFill>
              </a:rPr>
              <a:t>: to direct those in need of help into the arms of those who could offer them the most support </a:t>
            </a:r>
          </a:p>
          <a:p>
            <a:pPr>
              <a:buNone/>
            </a:pPr>
            <a:r>
              <a:rPr lang="en-GB" sz="1600" dirty="0" smtClean="0">
                <a:solidFill>
                  <a:srgbClr val="58E0F2"/>
                </a:solidFill>
              </a:rPr>
              <a:t>               -Re-publication of photographs </a:t>
            </a:r>
            <a:r>
              <a:rPr lang="en-GB" sz="1600" dirty="0" smtClean="0">
                <a:solidFill>
                  <a:schemeClr val="bg1">
                    <a:lumMod val="85000"/>
                  </a:schemeClr>
                </a:solidFill>
              </a:rPr>
              <a:t>: Each new death often prompted reprinting of images of others who had taken their own life, adding to the distress of the families. It was important to try to avoid this, thus not distressing the families further. </a:t>
            </a:r>
          </a:p>
          <a:p>
            <a:pPr>
              <a:buNone/>
            </a:pPr>
            <a:r>
              <a:rPr lang="en-GB" sz="1600" dirty="0" smtClean="0">
                <a:solidFill>
                  <a:srgbClr val="58E0F2"/>
                </a:solidFill>
              </a:rPr>
              <a:t>               -Publication of photographs without family consent </a:t>
            </a:r>
            <a:r>
              <a:rPr lang="en-GB" sz="1600" dirty="0" smtClean="0">
                <a:solidFill>
                  <a:schemeClr val="bg1">
                    <a:lumMod val="85000"/>
                  </a:schemeClr>
                </a:solidFill>
              </a:rPr>
              <a:t>: media publications tend to use pictures supplied by friends or from social networking sites, without the families own consent, which, if avoided, would  reduce the chances of causing unintentional distress.  </a:t>
            </a:r>
          </a:p>
          <a:p>
            <a:endParaRPr lang="en-GB" sz="16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Further lessons learned - PCC</a:t>
            </a:r>
            <a:endParaRPr lang="en-GB" dirty="0">
              <a:solidFill>
                <a:schemeClr val="bg1"/>
              </a:solidFill>
            </a:endParaRPr>
          </a:p>
        </p:txBody>
      </p:sp>
      <p:sp>
        <p:nvSpPr>
          <p:cNvPr id="3" name="Content Placeholder 2"/>
          <p:cNvSpPr>
            <a:spLocks noGrp="1"/>
          </p:cNvSpPr>
          <p:nvPr>
            <p:ph idx="1"/>
          </p:nvPr>
        </p:nvSpPr>
        <p:spPr/>
        <p:txBody>
          <a:bodyPr>
            <a:normAutofit/>
          </a:bodyPr>
          <a:lstStyle/>
          <a:p>
            <a:pPr lvl="0"/>
            <a:r>
              <a:rPr lang="en-GB" sz="2000" dirty="0" smtClean="0">
                <a:solidFill>
                  <a:schemeClr val="bg1"/>
                </a:solidFill>
              </a:rPr>
              <a:t>Newspapers should avoid gratuitous detail and references that might glamorise or make light of suicide</a:t>
            </a:r>
          </a:p>
          <a:p>
            <a:pPr lvl="0"/>
            <a:endParaRPr lang="en-GB" sz="2000" dirty="0" smtClean="0">
              <a:solidFill>
                <a:schemeClr val="bg1"/>
              </a:solidFill>
            </a:endParaRPr>
          </a:p>
          <a:p>
            <a:pPr lvl="0"/>
            <a:r>
              <a:rPr lang="en-GB" sz="2000" dirty="0" smtClean="0">
                <a:solidFill>
                  <a:schemeClr val="bg1"/>
                </a:solidFill>
              </a:rPr>
              <a:t>Newspapers should be aware that the use of photographs, especially when accompanied by dramatic graphics, can cause considerable distress to families</a:t>
            </a:r>
          </a:p>
          <a:p>
            <a:pPr lvl="0"/>
            <a:endParaRPr lang="en-GB" sz="2000" dirty="0" smtClean="0">
              <a:solidFill>
                <a:schemeClr val="bg1"/>
              </a:solidFill>
            </a:endParaRPr>
          </a:p>
          <a:p>
            <a:pPr lvl="0"/>
            <a:r>
              <a:rPr lang="en-GB" sz="2000" dirty="0" smtClean="0">
                <a:solidFill>
                  <a:schemeClr val="bg1"/>
                </a:solidFill>
              </a:rPr>
              <a:t>Care must be taken to remove excessive information prior to publication - both online and offline</a:t>
            </a:r>
          </a:p>
          <a:p>
            <a:pPr lvl="0"/>
            <a:endParaRPr lang="en-GB" sz="2000" dirty="0" smtClean="0">
              <a:solidFill>
                <a:schemeClr val="bg1"/>
              </a:solidFill>
            </a:endParaRPr>
          </a:p>
          <a:p>
            <a:pPr lvl="0"/>
            <a:r>
              <a:rPr lang="en-GB" sz="2000" dirty="0" smtClean="0">
                <a:solidFill>
                  <a:schemeClr val="bg1"/>
                </a:solidFill>
              </a:rPr>
              <a:t>It is the editor's responsibility to remove excessive detail about how the suicide was carried out</a:t>
            </a:r>
          </a:p>
          <a:p>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Madeline Moon</a:t>
            </a:r>
            <a:endParaRPr lang="en-GB" dirty="0">
              <a:solidFill>
                <a:schemeClr val="bg1"/>
              </a:solidFill>
            </a:endParaRPr>
          </a:p>
        </p:txBody>
      </p:sp>
      <p:sp>
        <p:nvSpPr>
          <p:cNvPr id="3" name="Content Placeholder 2"/>
          <p:cNvSpPr>
            <a:spLocks noGrp="1"/>
          </p:cNvSpPr>
          <p:nvPr>
            <p:ph idx="1"/>
          </p:nvPr>
        </p:nvSpPr>
        <p:spPr/>
        <p:txBody>
          <a:bodyPr>
            <a:normAutofit/>
          </a:bodyPr>
          <a:lstStyle/>
          <a:p>
            <a:pPr lvl="0"/>
            <a:r>
              <a:rPr lang="en-GB" sz="2000" dirty="0" smtClean="0">
                <a:solidFill>
                  <a:schemeClr val="bg1"/>
                </a:solidFill>
              </a:rPr>
              <a:t>"Steps are being taken in the right direction. I was disappointed by much of the coverage of the suicides in the Bridgend area last year. Over that time I have been calling for increased awareness among editors of the hurt caused by repeated use of pictures, excessive details used, and the danger of glorifying suicide and thus the possible social contagion.</a:t>
            </a:r>
          </a:p>
          <a:p>
            <a:endParaRPr lang="en-GB" sz="2000" dirty="0" smtClean="0">
              <a:solidFill>
                <a:schemeClr val="bg1"/>
              </a:solidFill>
            </a:endParaRPr>
          </a:p>
          <a:p>
            <a:r>
              <a:rPr lang="en-GB" sz="2000" dirty="0" smtClean="0">
                <a:solidFill>
                  <a:schemeClr val="bg1"/>
                </a:solidFill>
              </a:rPr>
              <a:t>"While I would like to see further changes made, I am happy that the print media and the Press Complaints Commission have learned many lessons over the past year. I would ask that editors heed the advice of the new codebook and take a moment to ensure that articles do not include speculation, intrusion or inaccuracy. You don't get speculation over general health issues and therefore it is right not to expect speculation over mental health issues, including those tragic incidences of suicide."</a:t>
            </a:r>
          </a:p>
          <a:p>
            <a:endParaRPr lang="en-GB" sz="2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1712</Words>
  <Application>Microsoft Office PowerPoint</Application>
  <PresentationFormat>On-screen Show (4:3)</PresentationFormat>
  <Paragraphs>134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Bridgend suicides: Media reporting &amp; lessons learned </vt:lpstr>
      <vt:lpstr>Breakdown of presentation</vt:lpstr>
      <vt:lpstr>PowerPoint Presentation</vt:lpstr>
      <vt:lpstr>About the Bridgend suicides</vt:lpstr>
      <vt:lpstr>Media reporting </vt:lpstr>
      <vt:lpstr>- Press Complaints Commission</vt:lpstr>
      <vt:lpstr>PCC – ‘The Bridgend Experience’ </vt:lpstr>
      <vt:lpstr>Further lessons learned - PCC</vt:lpstr>
      <vt:lpstr>Madeline Moon</vt:lpstr>
      <vt:lpstr>PowerPoint Presentation</vt:lpstr>
      <vt:lpstr>PCC  Editors’ Code of Practice- (5) Intrusion into grief or shock </vt:lpstr>
      <vt:lpstr>Case Studies – Lessons learned?</vt:lpstr>
      <vt:lpstr>Case study 1 – Jacintha Saldanha</vt:lpstr>
      <vt:lpstr>Samaritans’ media briefing: Reporting on the death of nurse Jacintha Saldanha  </vt:lpstr>
      <vt:lpstr>Case study 2 – Gary Speed</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Bridgend suicides: Media reporting &amp; lessons learned</dc:title>
  <dc:creator>LCSS-IS</dc:creator>
  <cp:lastModifiedBy>LCSS-IS</cp:lastModifiedBy>
  <cp:revision>44</cp:revision>
  <dcterms:created xsi:type="dcterms:W3CDTF">2012-12-12T15:13:44Z</dcterms:created>
  <dcterms:modified xsi:type="dcterms:W3CDTF">2013-01-10T13:32:50Z</dcterms:modified>
</cp:coreProperties>
</file>